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notesMasterIdLst>
    <p:notesMasterId r:id="rId37"/>
  </p:notesMasterIdLst>
  <p:sldIdLst>
    <p:sldId id="277" r:id="rId5"/>
    <p:sldId id="370" r:id="rId6"/>
    <p:sldId id="379" r:id="rId7"/>
    <p:sldId id="357" r:id="rId8"/>
    <p:sldId id="358" r:id="rId9"/>
    <p:sldId id="339" r:id="rId10"/>
    <p:sldId id="359" r:id="rId11"/>
    <p:sldId id="364" r:id="rId12"/>
    <p:sldId id="369" r:id="rId13"/>
    <p:sldId id="366" r:id="rId14"/>
    <p:sldId id="365" r:id="rId15"/>
    <p:sldId id="363" r:id="rId16"/>
    <p:sldId id="367" r:id="rId17"/>
    <p:sldId id="362" r:id="rId18"/>
    <p:sldId id="371" r:id="rId19"/>
    <p:sldId id="372" r:id="rId20"/>
    <p:sldId id="373" r:id="rId21"/>
    <p:sldId id="331" r:id="rId22"/>
    <p:sldId id="374" r:id="rId23"/>
    <p:sldId id="376" r:id="rId24"/>
    <p:sldId id="378" r:id="rId25"/>
    <p:sldId id="375" r:id="rId26"/>
    <p:sldId id="344" r:id="rId27"/>
    <p:sldId id="350" r:id="rId28"/>
    <p:sldId id="351" r:id="rId29"/>
    <p:sldId id="348" r:id="rId30"/>
    <p:sldId id="352" r:id="rId31"/>
    <p:sldId id="347" r:id="rId32"/>
    <p:sldId id="353" r:id="rId33"/>
    <p:sldId id="354" r:id="rId34"/>
    <p:sldId id="355" r:id="rId35"/>
    <p:sldId id="276" r:id="rId3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86" d="100"/>
          <a:sy n="86" d="100"/>
        </p:scale>
        <p:origin x="514" y="4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viewProps" Target="viewProps.xml"/><Relationship Id="rId21" Type="http://schemas.openxmlformats.org/officeDocument/2006/relationships/slide" Target="slides/slide17.xml"/><Relationship Id="rId34" Type="http://schemas.openxmlformats.org/officeDocument/2006/relationships/slide" Target="slides/slide30.xml"/><Relationship Id="rId7" Type="http://schemas.openxmlformats.org/officeDocument/2006/relationships/slide" Target="slides/slide3.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41"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notesMaster" Target="notesMasters/notesMaster1.xml"/><Relationship Id="rId40" Type="http://schemas.openxmlformats.org/officeDocument/2006/relationships/theme" Target="theme/theme1.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8" Type="http://schemas.openxmlformats.org/officeDocument/2006/relationships/slide" Target="slides/slide4.xml"/><Relationship Id="rId3" Type="http://schemas.openxmlformats.org/officeDocument/2006/relationships/customXml" Target="../customXml/item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47F0ACE-D521-4C3C-91D1-BCCF44315572}" type="datetimeFigureOut">
              <a:rPr lang="en-US" smtClean="0"/>
              <a:t>7/12/2024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4934057-8E86-4F64-BFEE-3B4C9EBCA18B}" type="slidenum">
              <a:rPr lang="en-US" smtClean="0"/>
              <a:t>‹#›</a:t>
            </a:fld>
            <a:endParaRPr lang="en-US"/>
          </a:p>
        </p:txBody>
      </p:sp>
    </p:spTree>
    <p:extLst>
      <p:ext uri="{BB962C8B-B14F-4D97-AF65-F5344CB8AC3E}">
        <p14:creationId xmlns:p14="http://schemas.microsoft.com/office/powerpoint/2010/main" val="247673519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19138" y="1163638"/>
            <a:ext cx="5584825" cy="3141662"/>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E7A9B9C-6E30-43E0-8D8C-E7875638D565}" type="slidenum">
              <a:rPr lang="en-US" smtClean="0"/>
              <a:t>1</a:t>
            </a:fld>
            <a:endParaRPr lang="en-US"/>
          </a:p>
        </p:txBody>
      </p:sp>
    </p:spTree>
    <p:extLst>
      <p:ext uri="{BB962C8B-B14F-4D97-AF65-F5344CB8AC3E}">
        <p14:creationId xmlns:p14="http://schemas.microsoft.com/office/powerpoint/2010/main" val="3116130961"/>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image" Target="../media/image3.png"/><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11" name="Title 1"/>
          <p:cNvSpPr>
            <a:spLocks noGrp="1"/>
          </p:cNvSpPr>
          <p:nvPr>
            <p:ph type="title" hasCustomPrompt="1"/>
          </p:nvPr>
        </p:nvSpPr>
        <p:spPr>
          <a:xfrm>
            <a:off x="4086224" y="1447481"/>
            <a:ext cx="7191375" cy="1042987"/>
          </a:xfrm>
        </p:spPr>
        <p:txBody>
          <a:bodyPr tIns="0" anchor="t">
            <a:normAutofit/>
          </a:bodyPr>
          <a:lstStyle>
            <a:lvl1pPr algn="l">
              <a:defRPr sz="5400" b="1" baseline="0">
                <a:latin typeface="Arial" panose="020B0604020202020204" pitchFamily="34" charset="0"/>
                <a:cs typeface="Arial" panose="020B0604020202020204" pitchFamily="34" charset="0"/>
              </a:defRPr>
            </a:lvl1pPr>
          </a:lstStyle>
          <a:p>
            <a:r>
              <a:rPr lang="en-US" dirty="0"/>
              <a:t>TITLE SLIDE: NAME</a:t>
            </a:r>
          </a:p>
        </p:txBody>
      </p:sp>
      <p:sp>
        <p:nvSpPr>
          <p:cNvPr id="12" name="Text Placeholder 2"/>
          <p:cNvSpPr>
            <a:spLocks noGrp="1"/>
          </p:cNvSpPr>
          <p:nvPr>
            <p:ph type="body" idx="1" hasCustomPrompt="1"/>
          </p:nvPr>
        </p:nvSpPr>
        <p:spPr>
          <a:xfrm>
            <a:off x="4092575" y="2490468"/>
            <a:ext cx="7185025" cy="2043432"/>
          </a:xfrm>
        </p:spPr>
        <p:txBody>
          <a:bodyPr anchor="b"/>
          <a:lstStyle>
            <a:lvl1pPr marL="0" indent="0">
              <a:buNone/>
              <a:defRPr sz="2400" baseline="0">
                <a:solidFill>
                  <a:schemeClr val="tx1"/>
                </a:solidFill>
                <a:latin typeface="Arial" panose="020B0604020202020204" pitchFamily="34" charset="0"/>
                <a:cs typeface="Arial" panose="020B06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Speaker information</a:t>
            </a:r>
          </a:p>
        </p:txBody>
      </p:sp>
      <p:sp>
        <p:nvSpPr>
          <p:cNvPr id="13" name="Rectangle 12"/>
          <p:cNvSpPr/>
          <p:nvPr userDrawn="1"/>
        </p:nvSpPr>
        <p:spPr>
          <a:xfrm>
            <a:off x="3667125" y="1604961"/>
            <a:ext cx="85725" cy="282733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4" name="Picture 13"/>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711200" y="2247313"/>
            <a:ext cx="2465097" cy="1398942"/>
          </a:xfrm>
          <a:prstGeom prst="rect">
            <a:avLst/>
          </a:prstGeom>
        </p:spPr>
      </p:pic>
      <p:sp>
        <p:nvSpPr>
          <p:cNvPr id="16" name="Rectangle 15"/>
          <p:cNvSpPr/>
          <p:nvPr userDrawn="1"/>
        </p:nvSpPr>
        <p:spPr>
          <a:xfrm>
            <a:off x="1" y="6362700"/>
            <a:ext cx="12192000" cy="4953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2992668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Mission Statement Slide">
    <p:spTree>
      <p:nvGrpSpPr>
        <p:cNvPr id="1" name=""/>
        <p:cNvGrpSpPr/>
        <p:nvPr/>
      </p:nvGrpSpPr>
      <p:grpSpPr>
        <a:xfrm>
          <a:off x="0" y="0"/>
          <a:ext cx="0" cy="0"/>
          <a:chOff x="0" y="0"/>
          <a:chExt cx="0" cy="0"/>
        </a:xfrm>
      </p:grpSpPr>
      <p:sp>
        <p:nvSpPr>
          <p:cNvPr id="7" name="Rectangle 6"/>
          <p:cNvSpPr/>
          <p:nvPr userDrawn="1"/>
        </p:nvSpPr>
        <p:spPr>
          <a:xfrm>
            <a:off x="3667126" y="1004341"/>
            <a:ext cx="107706" cy="4441802"/>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 name="Picture 11"/>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711200" y="2247313"/>
            <a:ext cx="2465097" cy="1398942"/>
          </a:xfrm>
          <a:prstGeom prst="rect">
            <a:avLst/>
          </a:prstGeom>
        </p:spPr>
      </p:pic>
      <p:sp>
        <p:nvSpPr>
          <p:cNvPr id="13" name="Rectangle 12"/>
          <p:cNvSpPr/>
          <p:nvPr userDrawn="1"/>
        </p:nvSpPr>
        <p:spPr>
          <a:xfrm>
            <a:off x="1" y="6362700"/>
            <a:ext cx="12192000" cy="4953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Text Placeholder 2"/>
          <p:cNvSpPr>
            <a:spLocks noGrp="1"/>
          </p:cNvSpPr>
          <p:nvPr>
            <p:ph type="body" idx="1" hasCustomPrompt="1"/>
          </p:nvPr>
        </p:nvSpPr>
        <p:spPr>
          <a:xfrm>
            <a:off x="4134779" y="1004341"/>
            <a:ext cx="6729533" cy="4598790"/>
          </a:xfrm>
        </p:spPr>
        <p:txBody>
          <a:bodyPr>
            <a:noAutofit/>
          </a:bodyPr>
          <a:lstStyle>
            <a:lvl1pPr marL="0" indent="0">
              <a:buNone/>
              <a:defRPr sz="1800" baseline="0">
                <a:solidFill>
                  <a:schemeClr val="tx1"/>
                </a:solidFill>
                <a:latin typeface="Arial" panose="020B0604020202020204" pitchFamily="34" charset="0"/>
                <a:cs typeface="Arial" panose="020B06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a:lnSpc>
                <a:spcPct val="110000"/>
              </a:lnSpc>
            </a:pPr>
            <a:r>
              <a:rPr lang="en-US" sz="2400" dirty="0"/>
              <a:t>Content</a:t>
            </a:r>
          </a:p>
          <a:p>
            <a:endParaRPr lang="en-US" dirty="0"/>
          </a:p>
        </p:txBody>
      </p:sp>
    </p:spTree>
    <p:extLst>
      <p:ext uri="{BB962C8B-B14F-4D97-AF65-F5344CB8AC3E}">
        <p14:creationId xmlns:p14="http://schemas.microsoft.com/office/powerpoint/2010/main" val="404863284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Centered Section">
    <p:spTree>
      <p:nvGrpSpPr>
        <p:cNvPr id="1" name=""/>
        <p:cNvGrpSpPr/>
        <p:nvPr/>
      </p:nvGrpSpPr>
      <p:grpSpPr>
        <a:xfrm>
          <a:off x="0" y="0"/>
          <a:ext cx="0" cy="0"/>
          <a:chOff x="0" y="0"/>
          <a:chExt cx="0" cy="0"/>
        </a:xfrm>
      </p:grpSpPr>
      <p:sp>
        <p:nvSpPr>
          <p:cNvPr id="4" name="Rectangle 3"/>
          <p:cNvSpPr/>
          <p:nvPr userDrawn="1"/>
        </p:nvSpPr>
        <p:spPr>
          <a:xfrm>
            <a:off x="0" y="0"/>
            <a:ext cx="12192000" cy="128336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p:cNvSpPr/>
          <p:nvPr userDrawn="1"/>
        </p:nvSpPr>
        <p:spPr>
          <a:xfrm>
            <a:off x="0" y="1283368"/>
            <a:ext cx="12192000" cy="157373"/>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p:cNvSpPr>
            <a:spLocks noGrp="1"/>
          </p:cNvSpPr>
          <p:nvPr>
            <p:ph idx="1"/>
          </p:nvPr>
        </p:nvSpPr>
        <p:spPr>
          <a:xfrm>
            <a:off x="2533650" y="1716966"/>
            <a:ext cx="73152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Slide Number Placeholder 5"/>
          <p:cNvSpPr>
            <a:spLocks noGrp="1"/>
          </p:cNvSpPr>
          <p:nvPr>
            <p:ph type="sldNum" sz="quarter" idx="12"/>
          </p:nvPr>
        </p:nvSpPr>
        <p:spPr>
          <a:xfrm>
            <a:off x="4724400" y="6356350"/>
            <a:ext cx="2743200" cy="365125"/>
          </a:xfrm>
        </p:spPr>
        <p:txBody>
          <a:bodyPr/>
          <a:lstStyle>
            <a:lvl1pPr algn="ctr">
              <a:defRPr/>
            </a:lvl1pPr>
          </a:lstStyle>
          <a:p>
            <a:fld id="{8C7C9E5F-8B91-4FE5-96C2-A2C328B5021F}" type="slidenum">
              <a:rPr lang="en-US" smtClean="0"/>
              <a:pPr/>
              <a:t>‹#›</a:t>
            </a:fld>
            <a:endParaRPr lang="en-US"/>
          </a:p>
        </p:txBody>
      </p:sp>
      <p:sp>
        <p:nvSpPr>
          <p:cNvPr id="9" name="Rectangle 8"/>
          <p:cNvSpPr/>
          <p:nvPr userDrawn="1"/>
        </p:nvSpPr>
        <p:spPr>
          <a:xfrm>
            <a:off x="546100" y="6632575"/>
            <a:ext cx="11099800" cy="88900"/>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p:cNvSpPr/>
          <p:nvPr userDrawn="1"/>
        </p:nvSpPr>
        <p:spPr>
          <a:xfrm>
            <a:off x="10135897" y="5816600"/>
            <a:ext cx="1752600" cy="1082674"/>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4" name="Picture 1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199397" y="5942679"/>
            <a:ext cx="1612900" cy="915321"/>
          </a:xfrm>
          <a:prstGeom prst="rect">
            <a:avLst/>
          </a:prstGeom>
        </p:spPr>
      </p:pic>
      <p:sp>
        <p:nvSpPr>
          <p:cNvPr id="15" name="Title 1"/>
          <p:cNvSpPr>
            <a:spLocks noGrp="1"/>
          </p:cNvSpPr>
          <p:nvPr>
            <p:ph type="title"/>
          </p:nvPr>
        </p:nvSpPr>
        <p:spPr>
          <a:xfrm>
            <a:off x="0" y="352926"/>
            <a:ext cx="12192000" cy="1087815"/>
          </a:xfrm>
        </p:spPr>
        <p:txBody>
          <a:bodyPr/>
          <a:lstStyle>
            <a:lvl1pPr algn="ctr">
              <a:defRPr>
                <a:solidFill>
                  <a:schemeClr val="bg1"/>
                </a:solidFill>
                <a:latin typeface="Arial" panose="020B0604020202020204" pitchFamily="34" charset="0"/>
                <a:cs typeface="Arial" panose="020B0604020202020204" pitchFamily="34" charset="0"/>
              </a:defRPr>
            </a:lvl1pPr>
          </a:lstStyle>
          <a:p>
            <a:r>
              <a:rPr lang="en-US"/>
              <a:t>Click to edit Master title style</a:t>
            </a:r>
            <a:endParaRPr lang="en-US" dirty="0"/>
          </a:p>
        </p:txBody>
      </p:sp>
    </p:spTree>
    <p:extLst>
      <p:ext uri="{BB962C8B-B14F-4D97-AF65-F5344CB8AC3E}">
        <p14:creationId xmlns:p14="http://schemas.microsoft.com/office/powerpoint/2010/main" val="116269971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Left Title with two">
    <p:spTree>
      <p:nvGrpSpPr>
        <p:cNvPr id="1" name=""/>
        <p:cNvGrpSpPr/>
        <p:nvPr/>
      </p:nvGrpSpPr>
      <p:grpSpPr>
        <a:xfrm>
          <a:off x="0" y="0"/>
          <a:ext cx="0" cy="0"/>
          <a:chOff x="0" y="0"/>
          <a:chExt cx="0" cy="0"/>
        </a:xfrm>
      </p:grpSpPr>
      <p:sp>
        <p:nvSpPr>
          <p:cNvPr id="10" name="Rectangle 9"/>
          <p:cNvSpPr/>
          <p:nvPr userDrawn="1"/>
        </p:nvSpPr>
        <p:spPr>
          <a:xfrm>
            <a:off x="546100" y="6632575"/>
            <a:ext cx="11099800" cy="88900"/>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0" y="1"/>
            <a:ext cx="12192000" cy="1384300"/>
          </a:xfrm>
          <a:solidFill>
            <a:schemeClr val="accent2"/>
          </a:solidFill>
        </p:spPr>
        <p:txBody>
          <a:bodyPr lIns="548640" anchor="b" anchorCtr="0"/>
          <a:lstStyle>
            <a:lvl1pPr>
              <a:defRPr>
                <a:solidFill>
                  <a:schemeClr val="bg1"/>
                </a:solidFill>
                <a:latin typeface="Arial" panose="020B0604020202020204" pitchFamily="34" charset="0"/>
                <a:cs typeface="Arial" panose="020B0604020202020204" pitchFamily="34" charset="0"/>
              </a:defRPr>
            </a:lvl1pPr>
          </a:lstStyle>
          <a:p>
            <a:r>
              <a:rPr lang="en-US"/>
              <a:t>Click to edit Master title style</a:t>
            </a:r>
            <a:endParaRPr lang="en-US" dirty="0"/>
          </a:p>
        </p:txBody>
      </p:sp>
      <p:sp>
        <p:nvSpPr>
          <p:cNvPr id="9" name="Rectangle 8"/>
          <p:cNvSpPr/>
          <p:nvPr userDrawn="1"/>
        </p:nvSpPr>
        <p:spPr>
          <a:xfrm>
            <a:off x="10135897" y="5816600"/>
            <a:ext cx="1752600" cy="1082674"/>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 name="Picture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199397" y="5942679"/>
            <a:ext cx="1612900" cy="915321"/>
          </a:xfrm>
          <a:prstGeom prst="rect">
            <a:avLst/>
          </a:prstGeom>
        </p:spPr>
      </p:pic>
      <p:sp>
        <p:nvSpPr>
          <p:cNvPr id="12" name="Rectangle 11"/>
          <p:cNvSpPr/>
          <p:nvPr userDrawn="1"/>
        </p:nvSpPr>
        <p:spPr>
          <a:xfrm>
            <a:off x="-17754" y="1354492"/>
            <a:ext cx="12209753" cy="155888"/>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Content Placeholder 2"/>
          <p:cNvSpPr>
            <a:spLocks noGrp="1"/>
          </p:cNvSpPr>
          <p:nvPr>
            <p:ph sz="half" idx="1"/>
          </p:nvPr>
        </p:nvSpPr>
        <p:spPr>
          <a:xfrm>
            <a:off x="838200" y="1825625"/>
            <a:ext cx="51816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Content Placeholder 3"/>
          <p:cNvSpPr>
            <a:spLocks noGrp="1"/>
          </p:cNvSpPr>
          <p:nvPr>
            <p:ph sz="half" idx="2"/>
          </p:nvPr>
        </p:nvSpPr>
        <p:spPr>
          <a:xfrm>
            <a:off x="6172200" y="1825625"/>
            <a:ext cx="51816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258722158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entered - No logo">
    <p:spTree>
      <p:nvGrpSpPr>
        <p:cNvPr id="1" name=""/>
        <p:cNvGrpSpPr/>
        <p:nvPr/>
      </p:nvGrpSpPr>
      <p:grpSpPr>
        <a:xfrm>
          <a:off x="0" y="0"/>
          <a:ext cx="0" cy="0"/>
          <a:chOff x="0" y="0"/>
          <a:chExt cx="0" cy="0"/>
        </a:xfrm>
      </p:grpSpPr>
      <p:sp>
        <p:nvSpPr>
          <p:cNvPr id="15" name="Rectangle 14"/>
          <p:cNvSpPr/>
          <p:nvPr userDrawn="1"/>
        </p:nvSpPr>
        <p:spPr>
          <a:xfrm>
            <a:off x="0" y="0"/>
            <a:ext cx="12192000" cy="128336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p:cNvSpPr/>
          <p:nvPr userDrawn="1"/>
        </p:nvSpPr>
        <p:spPr>
          <a:xfrm>
            <a:off x="0" y="1283368"/>
            <a:ext cx="12192000" cy="157373"/>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Content Placeholder 2"/>
          <p:cNvSpPr>
            <a:spLocks noGrp="1"/>
          </p:cNvSpPr>
          <p:nvPr>
            <p:ph idx="1"/>
          </p:nvPr>
        </p:nvSpPr>
        <p:spPr>
          <a:xfrm>
            <a:off x="2533650" y="1716966"/>
            <a:ext cx="7315200" cy="435133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8" name="Slide Number Placeholder 5"/>
          <p:cNvSpPr>
            <a:spLocks noGrp="1"/>
          </p:cNvSpPr>
          <p:nvPr>
            <p:ph type="sldNum" sz="quarter" idx="12"/>
          </p:nvPr>
        </p:nvSpPr>
        <p:spPr>
          <a:xfrm>
            <a:off x="4724400" y="6356350"/>
            <a:ext cx="2743200" cy="365125"/>
          </a:xfrm>
        </p:spPr>
        <p:txBody>
          <a:bodyPr/>
          <a:lstStyle>
            <a:lvl1pPr algn="ctr">
              <a:defRPr/>
            </a:lvl1pPr>
          </a:lstStyle>
          <a:p>
            <a:fld id="{8C7C9E5F-8B91-4FE5-96C2-A2C328B5021F}" type="slidenum">
              <a:rPr lang="en-US" smtClean="0"/>
              <a:pPr/>
              <a:t>‹#›</a:t>
            </a:fld>
            <a:endParaRPr lang="en-US"/>
          </a:p>
        </p:txBody>
      </p:sp>
      <p:sp>
        <p:nvSpPr>
          <p:cNvPr id="19" name="Rectangle 18"/>
          <p:cNvSpPr/>
          <p:nvPr userDrawn="1"/>
        </p:nvSpPr>
        <p:spPr>
          <a:xfrm>
            <a:off x="546100" y="6632575"/>
            <a:ext cx="11099800" cy="88900"/>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itle 1"/>
          <p:cNvSpPr>
            <a:spLocks noGrp="1"/>
          </p:cNvSpPr>
          <p:nvPr>
            <p:ph type="title"/>
          </p:nvPr>
        </p:nvSpPr>
        <p:spPr>
          <a:xfrm>
            <a:off x="0" y="352926"/>
            <a:ext cx="12192000" cy="1087815"/>
          </a:xfrm>
        </p:spPr>
        <p:txBody>
          <a:bodyPr/>
          <a:lstStyle>
            <a:lvl1pPr algn="ctr">
              <a:defRPr>
                <a:solidFill>
                  <a:schemeClr val="bg1"/>
                </a:solidFill>
                <a:latin typeface="Arial" panose="020B0604020202020204" pitchFamily="34" charset="0"/>
                <a:cs typeface="Arial" panose="020B0604020202020204" pitchFamily="34" charset="0"/>
              </a:defRPr>
            </a:lvl1pPr>
          </a:lstStyle>
          <a:p>
            <a:r>
              <a:rPr lang="en-US"/>
              <a:t>Click to edit Master title style</a:t>
            </a:r>
            <a:endParaRPr lang="en-US" dirty="0"/>
          </a:p>
        </p:txBody>
      </p:sp>
    </p:spTree>
    <p:extLst>
      <p:ext uri="{BB962C8B-B14F-4D97-AF65-F5344CB8AC3E}">
        <p14:creationId xmlns:p14="http://schemas.microsoft.com/office/powerpoint/2010/main" val="190398930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10" name="Rectangle 9"/>
          <p:cNvSpPr/>
          <p:nvPr userDrawn="1"/>
        </p:nvSpPr>
        <p:spPr>
          <a:xfrm>
            <a:off x="4562475" y="0"/>
            <a:ext cx="7629525"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523875" y="390525"/>
            <a:ext cx="3467101" cy="1114425"/>
          </a:xfrm>
        </p:spPr>
        <p:txBody>
          <a:bodyPr anchor="b"/>
          <a:lstStyle>
            <a:lvl1pPr>
              <a:defRPr sz="3200">
                <a:latin typeface="Arial" panose="020B0604020202020204" pitchFamily="34" charset="0"/>
                <a:cs typeface="Arial" panose="020B0604020202020204" pitchFamily="34" charset="0"/>
              </a:defRPr>
            </a:lvl1pPr>
          </a:lstStyle>
          <a:p>
            <a:r>
              <a:rPr lang="en-US"/>
              <a:t>Click to edit Master title style</a:t>
            </a:r>
            <a:endParaRPr lang="en-US" dirty="0"/>
          </a:p>
        </p:txBody>
      </p:sp>
      <p:sp>
        <p:nvSpPr>
          <p:cNvPr id="3" name="Picture Placeholder 2"/>
          <p:cNvSpPr>
            <a:spLocks noGrp="1"/>
          </p:cNvSpPr>
          <p:nvPr>
            <p:ph type="pic" idx="1"/>
          </p:nvPr>
        </p:nvSpPr>
        <p:spPr>
          <a:xfrm>
            <a:off x="4860758" y="390525"/>
            <a:ext cx="7007392" cy="6153150"/>
          </a:xfrm>
        </p:spPr>
        <p:txBody>
          <a:bodyPr/>
          <a:lstStyle>
            <a:lvl1pPr marL="0" indent="0">
              <a:buNone/>
              <a:defRPr sz="3200">
                <a:latin typeface="Arial" panose="020B0604020202020204" pitchFamily="34" charset="0"/>
                <a:cs typeface="Arial" panose="020B060402020202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523876" y="1990726"/>
            <a:ext cx="3467100" cy="3811588"/>
          </a:xfrm>
        </p:spPr>
        <p:txBody>
          <a:bodyPr/>
          <a:lstStyle>
            <a:lvl1pPr marL="0" indent="0">
              <a:buNone/>
              <a:defRPr sz="1600">
                <a:latin typeface="Arial" panose="020B0604020202020204" pitchFamily="34" charset="0"/>
                <a:cs typeface="Arial" panose="020B06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7" name="Rectangle 6"/>
          <p:cNvSpPr/>
          <p:nvPr userDrawn="1"/>
        </p:nvSpPr>
        <p:spPr>
          <a:xfrm>
            <a:off x="4479925" y="1"/>
            <a:ext cx="125414" cy="6858000"/>
          </a:xfrm>
          <a:prstGeom prst="rect">
            <a:avLst/>
          </a:prstGeom>
          <a:gradFill flip="none" rotWithShape="1">
            <a:gsLst>
              <a:gs pos="0">
                <a:schemeClr val="accent3"/>
              </a:gs>
              <a:gs pos="100000">
                <a:schemeClr val="accent1"/>
              </a:gs>
            </a:gsLst>
            <a:lin ang="162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4"/>
          <p:cNvSpPr txBox="1"/>
          <p:nvPr userDrawn="1"/>
        </p:nvSpPr>
        <p:spPr>
          <a:xfrm>
            <a:off x="7550150" y="6331506"/>
            <a:ext cx="4479925" cy="369332"/>
          </a:xfrm>
          <a:prstGeom prst="rect">
            <a:avLst/>
          </a:prstGeom>
          <a:noFill/>
        </p:spPr>
        <p:txBody>
          <a:bodyPr wrap="square" rtlCol="0">
            <a:spAutoFit/>
          </a:bodyPr>
          <a:lstStyle/>
          <a:p>
            <a:pPr algn="r"/>
            <a:r>
              <a:rPr lang="en-US" b="1" dirty="0">
                <a:solidFill>
                  <a:schemeClr val="bg1"/>
                </a:solidFill>
              </a:rPr>
              <a:t>KENTUCKY</a:t>
            </a:r>
            <a:r>
              <a:rPr lang="en-US" b="1" baseline="0" dirty="0">
                <a:solidFill>
                  <a:schemeClr val="bg1"/>
                </a:solidFill>
              </a:rPr>
              <a:t> TRANSPORTATION CABINET</a:t>
            </a:r>
            <a:endParaRPr lang="en-US" b="1" dirty="0">
              <a:solidFill>
                <a:schemeClr val="bg1"/>
              </a:solidFill>
            </a:endParaRPr>
          </a:p>
        </p:txBody>
      </p:sp>
    </p:spTree>
    <p:extLst>
      <p:ext uri="{BB962C8B-B14F-4D97-AF65-F5344CB8AC3E}">
        <p14:creationId xmlns:p14="http://schemas.microsoft.com/office/powerpoint/2010/main" val="385081446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14" name="Rectangle 13"/>
          <p:cNvSpPr/>
          <p:nvPr userDrawn="1"/>
        </p:nvSpPr>
        <p:spPr>
          <a:xfrm>
            <a:off x="9931399" y="0"/>
            <a:ext cx="2120900" cy="6189663"/>
          </a:xfrm>
          <a:prstGeom prst="rect">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839788" y="365125"/>
            <a:ext cx="8723312" cy="1325563"/>
          </a:xfrm>
        </p:spPr>
        <p:txBody>
          <a:bodyPr/>
          <a:lstStyle>
            <a:lvl1pPr>
              <a:defRPr>
                <a:latin typeface="Arial" panose="020B0604020202020204" pitchFamily="34" charset="0"/>
                <a:cs typeface="Arial" panose="020B0604020202020204" pitchFamily="34" charset="0"/>
              </a:defRPr>
            </a:lvl1pPr>
          </a:lstStyle>
          <a:p>
            <a:r>
              <a:rPr lang="en-US"/>
              <a:t>Click to edit Master title style</a:t>
            </a:r>
            <a:endParaRPr lang="en-US" dirty="0"/>
          </a:p>
        </p:txBody>
      </p:sp>
      <p:sp>
        <p:nvSpPr>
          <p:cNvPr id="3" name="Text Placeholder 2"/>
          <p:cNvSpPr>
            <a:spLocks noGrp="1"/>
          </p:cNvSpPr>
          <p:nvPr>
            <p:ph type="body" idx="1"/>
          </p:nvPr>
        </p:nvSpPr>
        <p:spPr>
          <a:xfrm>
            <a:off x="839789" y="1681163"/>
            <a:ext cx="4227511" cy="823912"/>
          </a:xfrm>
        </p:spPr>
        <p:txBody>
          <a:bodyPr anchor="b"/>
          <a:lstStyle>
            <a:lvl1pPr marL="0" indent="0">
              <a:buNone/>
              <a:defRPr sz="2400" b="1">
                <a:latin typeface="Arial" panose="020B0604020202020204" pitchFamily="34" charset="0"/>
                <a:cs typeface="Arial" panose="020B06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9" y="2505075"/>
            <a:ext cx="4227511" cy="368458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232400" y="1681163"/>
            <a:ext cx="4330700" cy="823912"/>
          </a:xfrm>
        </p:spPr>
        <p:txBody>
          <a:bodyPr anchor="b"/>
          <a:lstStyle>
            <a:lvl1pPr marL="0" indent="0">
              <a:buNone/>
              <a:defRPr sz="2400" b="1">
                <a:latin typeface="Arial" panose="020B0604020202020204" pitchFamily="34" charset="0"/>
                <a:cs typeface="Arial" panose="020B06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232400" y="2505075"/>
            <a:ext cx="4330700" cy="368458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93A066BC-843C-419F-9977-D35BD11A7620}" type="datetimeFigureOut">
              <a:rPr lang="en-US" smtClean="0"/>
              <a:t>7/12/2024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8C7C9E5F-8B91-4FE5-96C2-A2C328B5021F}" type="slidenum">
              <a:rPr lang="en-US" smtClean="0"/>
              <a:t>‹#›</a:t>
            </a:fld>
            <a:endParaRPr lang="en-US"/>
          </a:p>
        </p:txBody>
      </p:sp>
      <p:sp>
        <p:nvSpPr>
          <p:cNvPr id="10" name="Rectangle 9"/>
          <p:cNvSpPr/>
          <p:nvPr userDrawn="1"/>
        </p:nvSpPr>
        <p:spPr>
          <a:xfrm>
            <a:off x="9931399" y="1"/>
            <a:ext cx="2120900" cy="169068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Picture Placeholder 2"/>
          <p:cNvSpPr>
            <a:spLocks noGrp="1"/>
          </p:cNvSpPr>
          <p:nvPr>
            <p:ph type="pic" idx="13"/>
          </p:nvPr>
        </p:nvSpPr>
        <p:spPr>
          <a:xfrm>
            <a:off x="9931399" y="1690688"/>
            <a:ext cx="2120900" cy="5176836"/>
          </a:xfrm>
          <a:solidFill>
            <a:schemeClr val="accent2"/>
          </a:solidFill>
        </p:spPr>
        <p:txBody>
          <a:bodyPr anchor="ctr"/>
          <a:lstStyle>
            <a:lvl1pPr marL="0" indent="0" algn="ctr">
              <a:buNone/>
              <a:defRPr sz="3200">
                <a:solidFill>
                  <a:schemeClr val="bg1"/>
                </a:solidFill>
                <a:latin typeface="Arial" panose="020B0604020202020204" pitchFamily="34" charset="0"/>
                <a:cs typeface="Arial" panose="020B0604020202020204" pitchFamily="34" charset="0"/>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15" name="Rectangle 14"/>
          <p:cNvSpPr/>
          <p:nvPr userDrawn="1"/>
        </p:nvSpPr>
        <p:spPr>
          <a:xfrm>
            <a:off x="101600" y="1604168"/>
            <a:ext cx="11825802" cy="86519"/>
          </a:xfrm>
          <a:prstGeom prst="rect">
            <a:avLst/>
          </a:prstGeom>
          <a:gradFill flip="none" rotWithShape="1">
            <a:gsLst>
              <a:gs pos="0">
                <a:schemeClr val="accent3"/>
              </a:gs>
              <a:gs pos="50000">
                <a:schemeClr val="bg2">
                  <a:lumMod val="50000"/>
                  <a:tint val="44500"/>
                  <a:satMod val="160000"/>
                </a:schemeClr>
              </a:gs>
              <a:gs pos="100000">
                <a:schemeClr val="accent1"/>
              </a:gs>
            </a:gsLst>
            <a:lin ang="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p:cNvSpPr/>
          <p:nvPr userDrawn="1"/>
        </p:nvSpPr>
        <p:spPr>
          <a:xfrm>
            <a:off x="10135897" y="5816600"/>
            <a:ext cx="1752600" cy="1082674"/>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7" name="Picture 1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135897" y="365125"/>
            <a:ext cx="1850456" cy="1050134"/>
          </a:xfrm>
          <a:prstGeom prst="rect">
            <a:avLst/>
          </a:prstGeom>
        </p:spPr>
      </p:pic>
    </p:spTree>
    <p:extLst>
      <p:ext uri="{BB962C8B-B14F-4D97-AF65-F5344CB8AC3E}">
        <p14:creationId xmlns:p14="http://schemas.microsoft.com/office/powerpoint/2010/main" val="98547105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Blank">
    <p:spTree>
      <p:nvGrpSpPr>
        <p:cNvPr id="1" name=""/>
        <p:cNvGrpSpPr/>
        <p:nvPr/>
      </p:nvGrpSpPr>
      <p:grpSpPr>
        <a:xfrm>
          <a:off x="0" y="0"/>
          <a:ext cx="0" cy="0"/>
          <a:chOff x="0" y="0"/>
          <a:chExt cx="0" cy="0"/>
        </a:xfrm>
      </p:grpSpPr>
      <p:sp>
        <p:nvSpPr>
          <p:cNvPr id="8" name="Text Placeholder 3"/>
          <p:cNvSpPr>
            <a:spLocks noGrp="1"/>
          </p:cNvSpPr>
          <p:nvPr>
            <p:ph type="body" sz="half" idx="2" hasCustomPrompt="1"/>
          </p:nvPr>
        </p:nvSpPr>
        <p:spPr>
          <a:xfrm>
            <a:off x="3860596" y="2323306"/>
            <a:ext cx="5826035" cy="2899623"/>
          </a:xfrm>
        </p:spPr>
        <p:txBody>
          <a:bodyPr>
            <a:normAutofit/>
          </a:bodyPr>
          <a:lstStyle>
            <a:lvl1pPr marL="0" indent="0" algn="l">
              <a:buNone/>
              <a:defRPr sz="32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Information</a:t>
            </a:r>
          </a:p>
          <a:p>
            <a:pPr lvl="0"/>
            <a:endParaRPr lang="en-US" dirty="0"/>
          </a:p>
          <a:p>
            <a:pPr lvl="0"/>
            <a:endParaRPr lang="en-US" dirty="0"/>
          </a:p>
        </p:txBody>
      </p:sp>
      <p:pic>
        <p:nvPicPr>
          <p:cNvPr id="9" name="Picture 8"/>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674270" y="3371680"/>
            <a:ext cx="380063" cy="380063"/>
          </a:xfrm>
          <a:prstGeom prst="rect">
            <a:avLst/>
          </a:prstGeom>
        </p:spPr>
      </p:pic>
      <p:sp>
        <p:nvSpPr>
          <p:cNvPr id="2" name="Rectangle 1"/>
          <p:cNvSpPr/>
          <p:nvPr userDrawn="1"/>
        </p:nvSpPr>
        <p:spPr>
          <a:xfrm>
            <a:off x="1089708" y="2840199"/>
            <a:ext cx="1310361" cy="400110"/>
          </a:xfrm>
          <a:prstGeom prst="rect">
            <a:avLst/>
          </a:prstGeom>
        </p:spPr>
        <p:txBody>
          <a:bodyPr wrap="square">
            <a:spAutoFit/>
          </a:bodyPr>
          <a:lstStyle/>
          <a:p>
            <a:pPr lvl="0"/>
            <a:r>
              <a:rPr lang="en-US" sz="2000" dirty="0">
                <a:latin typeface="Arial" panose="020B0604020202020204" pitchFamily="34" charset="0"/>
                <a:cs typeface="Arial" panose="020B0604020202020204" pitchFamily="34" charset="0"/>
              </a:rPr>
              <a:t>@</a:t>
            </a:r>
            <a:r>
              <a:rPr lang="en-US" sz="1800" dirty="0">
                <a:latin typeface="Arial" panose="020B0604020202020204" pitchFamily="34" charset="0"/>
                <a:cs typeface="Arial" panose="020B0604020202020204" pitchFamily="34" charset="0"/>
              </a:rPr>
              <a:t>KYTC</a:t>
            </a:r>
          </a:p>
        </p:txBody>
      </p:sp>
      <p:sp>
        <p:nvSpPr>
          <p:cNvPr id="10" name="Rectangle 9"/>
          <p:cNvSpPr/>
          <p:nvPr userDrawn="1"/>
        </p:nvSpPr>
        <p:spPr>
          <a:xfrm flipH="1">
            <a:off x="3525396" y="1257300"/>
            <a:ext cx="96390" cy="3965629"/>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1" name="Picture 10"/>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91280" y="1257300"/>
            <a:ext cx="2465097" cy="1398942"/>
          </a:xfrm>
          <a:prstGeom prst="rect">
            <a:avLst/>
          </a:prstGeom>
        </p:spPr>
      </p:pic>
      <p:sp>
        <p:nvSpPr>
          <p:cNvPr id="3" name="Rectangle 2"/>
          <p:cNvSpPr/>
          <p:nvPr userDrawn="1"/>
        </p:nvSpPr>
        <p:spPr>
          <a:xfrm>
            <a:off x="522789" y="4853595"/>
            <a:ext cx="2593559" cy="415498"/>
          </a:xfrm>
          <a:prstGeom prst="rect">
            <a:avLst/>
          </a:prstGeom>
        </p:spPr>
        <p:txBody>
          <a:bodyPr wrap="square">
            <a:spAutoFit/>
          </a:bodyPr>
          <a:lstStyle/>
          <a:p>
            <a:pPr lvl="0" algn="ctr"/>
            <a:r>
              <a:rPr lang="en-US" sz="2100" dirty="0"/>
              <a:t>transportation.ky.gov</a:t>
            </a:r>
          </a:p>
        </p:txBody>
      </p:sp>
      <p:sp>
        <p:nvSpPr>
          <p:cNvPr id="12" name="Rectangle 11"/>
          <p:cNvSpPr/>
          <p:nvPr userDrawn="1"/>
        </p:nvSpPr>
        <p:spPr>
          <a:xfrm>
            <a:off x="1" y="6362700"/>
            <a:ext cx="12192000" cy="4953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itle 1"/>
          <p:cNvSpPr>
            <a:spLocks noGrp="1"/>
          </p:cNvSpPr>
          <p:nvPr>
            <p:ph type="title" hasCustomPrompt="1"/>
          </p:nvPr>
        </p:nvSpPr>
        <p:spPr>
          <a:xfrm>
            <a:off x="3854870" y="1257300"/>
            <a:ext cx="7191375" cy="1042987"/>
          </a:xfrm>
        </p:spPr>
        <p:txBody>
          <a:bodyPr tIns="0" anchor="t">
            <a:noAutofit/>
          </a:bodyPr>
          <a:lstStyle>
            <a:lvl1pPr algn="l">
              <a:defRPr sz="4400" b="1" baseline="0">
                <a:latin typeface="Arial" panose="020B0604020202020204" pitchFamily="34" charset="0"/>
                <a:cs typeface="Arial" panose="020B0604020202020204" pitchFamily="34" charset="0"/>
              </a:defRPr>
            </a:lvl1pPr>
          </a:lstStyle>
          <a:p>
            <a:r>
              <a:rPr lang="en-US" dirty="0"/>
              <a:t>QUESTIONS?</a:t>
            </a:r>
          </a:p>
        </p:txBody>
      </p:sp>
      <p:sp>
        <p:nvSpPr>
          <p:cNvPr id="14" name="Rectangle 13"/>
          <p:cNvSpPr/>
          <p:nvPr userDrawn="1"/>
        </p:nvSpPr>
        <p:spPr>
          <a:xfrm>
            <a:off x="1089708" y="3350046"/>
            <a:ext cx="1426476" cy="369332"/>
          </a:xfrm>
          <a:prstGeom prst="rect">
            <a:avLst/>
          </a:prstGeom>
        </p:spPr>
        <p:txBody>
          <a:bodyPr wrap="square">
            <a:spAutoFit/>
          </a:bodyPr>
          <a:lstStyle/>
          <a:p>
            <a:pPr lvl="0"/>
            <a:r>
              <a:rPr lang="en-US" sz="1800" dirty="0">
                <a:latin typeface="Arial" panose="020B0604020202020204" pitchFamily="34" charset="0"/>
                <a:cs typeface="Arial" panose="020B0604020202020204" pitchFamily="34" charset="0"/>
              </a:rPr>
              <a:t>@kytc120</a:t>
            </a:r>
          </a:p>
        </p:txBody>
      </p:sp>
      <p:sp>
        <p:nvSpPr>
          <p:cNvPr id="15" name="TextBox 14"/>
          <p:cNvSpPr txBox="1"/>
          <p:nvPr userDrawn="1"/>
        </p:nvSpPr>
        <p:spPr>
          <a:xfrm>
            <a:off x="1089708" y="3859893"/>
            <a:ext cx="1957541" cy="369332"/>
          </a:xfrm>
          <a:prstGeom prst="rect">
            <a:avLst/>
          </a:prstGeom>
          <a:noFill/>
        </p:spPr>
        <p:txBody>
          <a:bodyPr wrap="square" rtlCol="0">
            <a:spAutoFit/>
          </a:bodyPr>
          <a:lstStyle/>
          <a:p>
            <a:r>
              <a:rPr lang="en-US" sz="1800" kern="1200" dirty="0">
                <a:solidFill>
                  <a:schemeClr val="tx1"/>
                </a:solidFill>
                <a:effectLst/>
                <a:latin typeface="+mn-lt"/>
                <a:ea typeface="+mn-ea"/>
                <a:cs typeface="+mn-cs"/>
              </a:rPr>
              <a:t>@</a:t>
            </a:r>
            <a:r>
              <a:rPr lang="en-US" sz="1800" kern="1200" dirty="0" err="1">
                <a:solidFill>
                  <a:schemeClr val="tx1"/>
                </a:solidFill>
                <a:effectLst/>
                <a:latin typeface="+mn-lt"/>
                <a:ea typeface="+mn-ea"/>
                <a:cs typeface="+mn-cs"/>
              </a:rPr>
              <a:t>KYtransportation</a:t>
            </a:r>
            <a:endParaRPr lang="en-US" dirty="0"/>
          </a:p>
        </p:txBody>
      </p:sp>
      <p:sp>
        <p:nvSpPr>
          <p:cNvPr id="16" name="TextBox 15"/>
          <p:cNvSpPr txBox="1"/>
          <p:nvPr userDrawn="1"/>
        </p:nvSpPr>
        <p:spPr>
          <a:xfrm>
            <a:off x="1089708" y="4342163"/>
            <a:ext cx="1957541" cy="369332"/>
          </a:xfrm>
          <a:prstGeom prst="rect">
            <a:avLst/>
          </a:prstGeom>
          <a:noFill/>
        </p:spPr>
        <p:txBody>
          <a:bodyPr wrap="square" rtlCol="0">
            <a:spAutoFit/>
          </a:bodyPr>
          <a:lstStyle/>
          <a:p>
            <a:r>
              <a:rPr lang="en-US" sz="1800" kern="1200" dirty="0">
                <a:solidFill>
                  <a:schemeClr val="tx1"/>
                </a:solidFill>
                <a:effectLst/>
                <a:latin typeface="+mn-lt"/>
                <a:ea typeface="+mn-ea"/>
                <a:cs typeface="+mn-cs"/>
              </a:rPr>
              <a:t>@</a:t>
            </a:r>
            <a:r>
              <a:rPr lang="en-US" sz="1800" kern="1200" dirty="0" err="1">
                <a:solidFill>
                  <a:schemeClr val="tx1"/>
                </a:solidFill>
                <a:effectLst/>
                <a:latin typeface="+mn-lt"/>
                <a:ea typeface="+mn-ea"/>
                <a:cs typeface="+mn-cs"/>
              </a:rPr>
              <a:t>KYtransportation</a:t>
            </a:r>
            <a:endParaRPr lang="en-US" dirty="0"/>
          </a:p>
        </p:txBody>
      </p:sp>
      <p:pic>
        <p:nvPicPr>
          <p:cNvPr id="17" name="Picture 16"/>
          <p:cNvPicPr>
            <a:picLocks noChangeAspect="1"/>
          </p:cNvPicPr>
          <p:nvPr userDrawn="1"/>
        </p:nvPicPr>
        <p:blipFill>
          <a:blip r:embed="rId4" cstate="print">
            <a:extLst>
              <a:ext uri="{28A0092B-C50C-407E-A947-70E740481C1C}">
                <a14:useLocalDpi xmlns:a14="http://schemas.microsoft.com/office/drawing/2010/main" val="0"/>
              </a:ext>
            </a:extLst>
          </a:blip>
          <a:stretch>
            <a:fillRect/>
          </a:stretch>
        </p:blipFill>
        <p:spPr>
          <a:xfrm>
            <a:off x="676493" y="4375341"/>
            <a:ext cx="375616" cy="263520"/>
          </a:xfrm>
          <a:prstGeom prst="rect">
            <a:avLst/>
          </a:prstGeom>
        </p:spPr>
      </p:pic>
      <p:pic>
        <p:nvPicPr>
          <p:cNvPr id="18" name="Picture 17"/>
          <p:cNvPicPr>
            <a:picLocks noChangeAspect="1"/>
          </p:cNvPicPr>
          <p:nvPr userDrawn="1"/>
        </p:nvPicPr>
        <p:blipFill>
          <a:blip r:embed="rId5" cstate="print">
            <a:extLst>
              <a:ext uri="{28A0092B-C50C-407E-A947-70E740481C1C}">
                <a14:useLocalDpi xmlns:a14="http://schemas.microsoft.com/office/drawing/2010/main" val="0"/>
              </a:ext>
            </a:extLst>
          </a:blip>
          <a:stretch>
            <a:fillRect/>
          </a:stretch>
        </p:blipFill>
        <p:spPr>
          <a:xfrm>
            <a:off x="676727" y="2873887"/>
            <a:ext cx="375148" cy="375148"/>
          </a:xfrm>
          <a:prstGeom prst="rect">
            <a:avLst/>
          </a:prstGeom>
        </p:spPr>
      </p:pic>
      <p:pic>
        <p:nvPicPr>
          <p:cNvPr id="19" name="Picture 18"/>
          <p:cNvPicPr>
            <a:picLocks noChangeAspect="1"/>
          </p:cNvPicPr>
          <p:nvPr userDrawn="1"/>
        </p:nvPicPr>
        <p:blipFill>
          <a:blip r:embed="rId6" cstate="print">
            <a:extLst>
              <a:ext uri="{28A0092B-C50C-407E-A947-70E740481C1C}">
                <a14:useLocalDpi xmlns:a14="http://schemas.microsoft.com/office/drawing/2010/main" val="0"/>
              </a:ext>
            </a:extLst>
          </a:blip>
          <a:stretch>
            <a:fillRect/>
          </a:stretch>
        </p:blipFill>
        <p:spPr>
          <a:xfrm>
            <a:off x="679935" y="3857035"/>
            <a:ext cx="368733" cy="368733"/>
          </a:xfrm>
          <a:prstGeom prst="rect">
            <a:avLst/>
          </a:prstGeom>
        </p:spPr>
      </p:pic>
    </p:spTree>
    <p:extLst>
      <p:ext uri="{BB962C8B-B14F-4D97-AF65-F5344CB8AC3E}">
        <p14:creationId xmlns:p14="http://schemas.microsoft.com/office/powerpoint/2010/main" val="202691382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1F2B2CE-B72B-44CD-A06C-39BFFE86E5BC}" type="datetimeFigureOut">
              <a:rPr lang="en-US" smtClean="0"/>
              <a:t>7/12/2024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0937E85-F537-40EC-90A1-8F1096B37975}" type="slidenum">
              <a:rPr lang="en-US" smtClean="0"/>
              <a:t>‹#›</a:t>
            </a:fld>
            <a:endParaRPr lang="en-US" dirty="0"/>
          </a:p>
        </p:txBody>
      </p:sp>
    </p:spTree>
    <p:extLst>
      <p:ext uri="{BB962C8B-B14F-4D97-AF65-F5344CB8AC3E}">
        <p14:creationId xmlns:p14="http://schemas.microsoft.com/office/powerpoint/2010/main" val="163472776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51F2B2CE-B72B-44CD-A06C-39BFFE86E5BC}" type="datetimeFigureOut">
              <a:rPr lang="en-US" smtClean="0"/>
              <a:t>7/12/2024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80937E85-F537-40EC-90A1-8F1096B37975}" type="slidenum">
              <a:rPr lang="en-US" smtClean="0"/>
              <a:t>‹#›</a:t>
            </a:fld>
            <a:endParaRPr lang="en-US" dirty="0"/>
          </a:p>
        </p:txBody>
      </p:sp>
    </p:spTree>
    <p:extLst>
      <p:ext uri="{BB962C8B-B14F-4D97-AF65-F5344CB8AC3E}">
        <p14:creationId xmlns:p14="http://schemas.microsoft.com/office/powerpoint/2010/main" val="11309491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3A066BC-843C-419F-9977-D35BD11A7620}" type="datetimeFigureOut">
              <a:rPr lang="en-US" smtClean="0"/>
              <a:t>7/12/2024</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C7C9E5F-8B91-4FE5-96C2-A2C328B5021F}" type="slidenum">
              <a:rPr lang="en-US" smtClean="0"/>
              <a:t>‹#›</a:t>
            </a:fld>
            <a:endParaRPr lang="en-US"/>
          </a:p>
        </p:txBody>
      </p:sp>
    </p:spTree>
    <p:extLst>
      <p:ext uri="{BB962C8B-B14F-4D97-AF65-F5344CB8AC3E}">
        <p14:creationId xmlns:p14="http://schemas.microsoft.com/office/powerpoint/2010/main" val="1859513661"/>
      </p:ext>
    </p:extLst>
  </p:cSld>
  <p:clrMap bg1="lt1" tx1="dk1" bg2="lt2" tx2="dk2" accent1="accent1" accent2="accent2" accent3="accent3" accent4="accent4" accent5="accent5" accent6="accent6" hlink="hlink" folHlink="folHlink"/>
  <p:sldLayoutIdLst>
    <p:sldLayoutId id="2147483649" r:id="rId1"/>
    <p:sldLayoutId id="2147483651" r:id="rId2"/>
    <p:sldLayoutId id="2147483650" r:id="rId3"/>
    <p:sldLayoutId id="2147483654" r:id="rId4"/>
    <p:sldLayoutId id="2147483652" r:id="rId5"/>
    <p:sldLayoutId id="2147483657" r:id="rId6"/>
    <p:sldLayoutId id="2147483653" r:id="rId7"/>
    <p:sldLayoutId id="2147483655" r:id="rId8"/>
    <p:sldLayoutId id="2147483658" r:id="rId9"/>
    <p:sldLayoutId id="2147483659" r:id="rId10"/>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image" Target="../media/image8.jpg"/><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image" Target="../media/image10.jpg"/><Relationship Id="rId1" Type="http://schemas.openxmlformats.org/officeDocument/2006/relationships/slideLayout" Target="../slideLayouts/slideLayout4.xml"/><Relationship Id="rId4" Type="http://schemas.openxmlformats.org/officeDocument/2006/relationships/image" Target="../media/image12.jpg"/></Relationships>
</file>

<file path=ppt/slides/_rels/slide9.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image" Target="../media/image13.jpg"/><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image" Target="../media/image15.jpg"/><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2" Type="http://schemas.openxmlformats.org/officeDocument/2006/relationships/image" Target="../media/image17.jpg"/><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image" Target="../media/image18.jpg"/><Relationship Id="rId1" Type="http://schemas.openxmlformats.org/officeDocument/2006/relationships/slideLayout" Target="../slideLayouts/slideLayout4.xml"/><Relationship Id="rId4" Type="http://schemas.openxmlformats.org/officeDocument/2006/relationships/image" Target="../media/image20.jpg"/></Relationships>
</file>

<file path=ppt/slides/_rels/slide13.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image" Target="../media/image21.jpg"/><Relationship Id="rId1" Type="http://schemas.openxmlformats.org/officeDocument/2006/relationships/slideLayout" Target="../slideLayouts/slideLayout4.xml"/><Relationship Id="rId4" Type="http://schemas.openxmlformats.org/officeDocument/2006/relationships/image" Target="../media/image23.jpg"/></Relationships>
</file>

<file path=ppt/slides/_rels/slide14.xml.rels><?xml version="1.0" encoding="UTF-8" standalone="yes"?>
<Relationships xmlns="http://schemas.openxmlformats.org/package/2006/relationships"><Relationship Id="rId3" Type="http://schemas.openxmlformats.org/officeDocument/2006/relationships/image" Target="../media/image25.jpg"/><Relationship Id="rId2" Type="http://schemas.openxmlformats.org/officeDocument/2006/relationships/image" Target="../media/image24.jpg"/><Relationship Id="rId1" Type="http://schemas.openxmlformats.org/officeDocument/2006/relationships/slideLayout" Target="../slideLayouts/slideLayout4.xml"/><Relationship Id="rId4" Type="http://schemas.openxmlformats.org/officeDocument/2006/relationships/image" Target="../media/image26.jpg"/></Relationships>
</file>

<file path=ppt/slides/_rels/slide15.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2" Type="http://schemas.openxmlformats.org/officeDocument/2006/relationships/image" Target="../media/image28.jpg"/><Relationship Id="rId1" Type="http://schemas.openxmlformats.org/officeDocument/2006/relationships/slideLayout" Target="../slideLayouts/slideLayout4.xml"/></Relationships>
</file>

<file path=ppt/slides/_rels/slide25.xml.rels><?xml version="1.0" encoding="UTF-8" standalone="yes"?>
<Relationships xmlns="http://schemas.openxmlformats.org/package/2006/relationships"><Relationship Id="rId2" Type="http://schemas.openxmlformats.org/officeDocument/2006/relationships/image" Target="../media/image29.jpg"/><Relationship Id="rId1" Type="http://schemas.openxmlformats.org/officeDocument/2006/relationships/slideLayout" Target="../slideLayouts/slideLayout4.xml"/></Relationships>
</file>

<file path=ppt/slides/_rels/slide26.xml.rels><?xml version="1.0" encoding="UTF-8" standalone="yes"?>
<Relationships xmlns="http://schemas.openxmlformats.org/package/2006/relationships"><Relationship Id="rId3" Type="http://schemas.openxmlformats.org/officeDocument/2006/relationships/image" Target="../media/image31.jpg"/><Relationship Id="rId2" Type="http://schemas.openxmlformats.org/officeDocument/2006/relationships/image" Target="../media/image30.png"/><Relationship Id="rId1" Type="http://schemas.openxmlformats.org/officeDocument/2006/relationships/slideLayout" Target="../slideLayouts/slideLayout4.xml"/></Relationships>
</file>

<file path=ppt/slides/_rels/slide27.xml.rels><?xml version="1.0" encoding="UTF-8" standalone="yes"?>
<Relationships xmlns="http://schemas.openxmlformats.org/package/2006/relationships"><Relationship Id="rId2" Type="http://schemas.openxmlformats.org/officeDocument/2006/relationships/image" Target="../media/image32.jpg"/><Relationship Id="rId1" Type="http://schemas.openxmlformats.org/officeDocument/2006/relationships/slideLayout" Target="../slideLayouts/slideLayout4.xml"/></Relationships>
</file>

<file path=ppt/slides/_rels/slide28.xml.rels><?xml version="1.0" encoding="UTF-8" standalone="yes"?>
<Relationships xmlns="http://schemas.openxmlformats.org/package/2006/relationships"><Relationship Id="rId2" Type="http://schemas.openxmlformats.org/officeDocument/2006/relationships/image" Target="../media/image33.jpg"/><Relationship Id="rId1" Type="http://schemas.openxmlformats.org/officeDocument/2006/relationships/slideLayout" Target="../slideLayouts/slideLayout4.xml"/></Relationships>
</file>

<file path=ppt/slides/_rels/slide29.xml.rels><?xml version="1.0" encoding="UTF-8" standalone="yes"?>
<Relationships xmlns="http://schemas.openxmlformats.org/package/2006/relationships"><Relationship Id="rId3" Type="http://schemas.openxmlformats.org/officeDocument/2006/relationships/image" Target="../media/image35.jpg"/><Relationship Id="rId2" Type="http://schemas.openxmlformats.org/officeDocument/2006/relationships/image" Target="../media/image34.jpg"/><Relationship Id="rId1" Type="http://schemas.openxmlformats.org/officeDocument/2006/relationships/slideLayout" Target="../slideLayouts/slideLayout4.xml"/></Relationships>
</file>

<file path=ppt/slides/_rels/slide30.xml.rels><?xml version="1.0" encoding="UTF-8" standalone="yes"?>
<Relationships xmlns="http://schemas.openxmlformats.org/package/2006/relationships"><Relationship Id="rId2" Type="http://schemas.openxmlformats.org/officeDocument/2006/relationships/image" Target="../media/image36.jpg"/><Relationship Id="rId1" Type="http://schemas.openxmlformats.org/officeDocument/2006/relationships/slideLayout" Target="../slideLayouts/slideLayout4.xml"/></Relationships>
</file>

<file path=ppt/slides/_rels/slide31.xml.rels><?xml version="1.0" encoding="UTF-8" standalone="yes"?>
<Relationships xmlns="http://schemas.openxmlformats.org/package/2006/relationships"><Relationship Id="rId2" Type="http://schemas.openxmlformats.org/officeDocument/2006/relationships/image" Target="../media/image37.jpg"/><Relationship Id="rId1" Type="http://schemas.openxmlformats.org/officeDocument/2006/relationships/slideLayout" Target="../slideLayouts/slideLayout4.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998843" y="614718"/>
            <a:ext cx="7533250" cy="1790700"/>
          </a:xfrm>
        </p:spPr>
        <p:txBody>
          <a:bodyPr>
            <a:normAutofit fontScale="90000"/>
          </a:bodyPr>
          <a:lstStyle/>
          <a:p>
            <a:r>
              <a:rPr lang="en-US" dirty="0"/>
              <a:t>2024 Legislative Session</a:t>
            </a:r>
            <a:br>
              <a:rPr lang="en-US" dirty="0"/>
            </a:br>
            <a:r>
              <a:rPr lang="en-US" dirty="0"/>
              <a:t>Multimodal Funding Updates</a:t>
            </a:r>
            <a:br>
              <a:rPr lang="en-US" dirty="0"/>
            </a:br>
            <a:endParaRPr lang="en-US" dirty="0"/>
          </a:p>
        </p:txBody>
      </p:sp>
      <p:sp>
        <p:nvSpPr>
          <p:cNvPr id="3" name="Subtitle 2"/>
          <p:cNvSpPr>
            <a:spLocks noGrp="1"/>
          </p:cNvSpPr>
          <p:nvPr>
            <p:ph type="subTitle" idx="1"/>
          </p:nvPr>
        </p:nvSpPr>
        <p:spPr>
          <a:xfrm>
            <a:off x="3998843" y="4568306"/>
            <a:ext cx="6858000" cy="1674976"/>
          </a:xfrm>
        </p:spPr>
        <p:txBody>
          <a:bodyPr>
            <a:normAutofit/>
          </a:bodyPr>
          <a:lstStyle/>
          <a:p>
            <a:r>
              <a:rPr lang="en-US" sz="2400" dirty="0"/>
              <a:t>Wednesday, July 17, 2024</a:t>
            </a:r>
            <a:br>
              <a:rPr lang="en-US" sz="2400" dirty="0"/>
            </a:br>
            <a:br>
              <a:rPr lang="en-US" dirty="0"/>
            </a:br>
            <a:endParaRPr lang="en-US" dirty="0"/>
          </a:p>
          <a:p>
            <a:endParaRPr lang="en-US" sz="2400" dirty="0"/>
          </a:p>
          <a:p>
            <a:endParaRPr lang="en-US" dirty="0"/>
          </a:p>
        </p:txBody>
      </p:sp>
    </p:spTree>
    <p:extLst>
      <p:ext uri="{BB962C8B-B14F-4D97-AF65-F5344CB8AC3E}">
        <p14:creationId xmlns:p14="http://schemas.microsoft.com/office/powerpoint/2010/main" val="391057196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2024 Legislative Session</a:t>
            </a:r>
            <a:endParaRPr lang="en-US" dirty="0"/>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598064"/>
            <a:ext cx="11000362" cy="4922377"/>
          </a:xfrm>
        </p:spPr>
        <p:txBody>
          <a:bodyPr>
            <a:normAutofit/>
          </a:bodyPr>
          <a:lstStyle/>
          <a:p>
            <a:pPr marL="0" marR="0">
              <a:lnSpc>
                <a:spcPct val="115000"/>
              </a:lnSpc>
              <a:spcBef>
                <a:spcPts val="0"/>
              </a:spcBef>
              <a:spcAft>
                <a:spcPts val="800"/>
              </a:spcAft>
            </a:pPr>
            <a:r>
              <a:rPr lang="en-US" sz="1800" kern="100" dirty="0">
                <a:effectLst/>
                <a:ea typeface="Aptos"/>
              </a:rPr>
              <a:t>House Bill 1/Senate Bill 91 from Budget Reserve Trust Fund</a:t>
            </a:r>
          </a:p>
          <a:p>
            <a:pPr marL="457200" lvl="1">
              <a:lnSpc>
                <a:spcPct val="115000"/>
              </a:lnSpc>
              <a:spcBef>
                <a:spcPts val="0"/>
              </a:spcBef>
              <a:spcAft>
                <a:spcPts val="800"/>
              </a:spcAft>
            </a:pPr>
            <a:r>
              <a:rPr lang="en-US" sz="1800" kern="100" dirty="0">
                <a:ea typeface="Aptos"/>
              </a:rPr>
              <a:t>$203.5M in FY 2024</a:t>
            </a:r>
          </a:p>
          <a:p>
            <a:pPr marL="457200" lvl="1">
              <a:lnSpc>
                <a:spcPct val="115000"/>
              </a:lnSpc>
              <a:spcBef>
                <a:spcPts val="0"/>
              </a:spcBef>
              <a:spcAft>
                <a:spcPts val="800"/>
              </a:spcAft>
            </a:pPr>
            <a:r>
              <a:rPr lang="en-US" sz="1800" kern="100" dirty="0">
                <a:effectLst/>
                <a:ea typeface="Aptos"/>
              </a:rPr>
              <a:t>$1.5B in FY 2025</a:t>
            </a:r>
          </a:p>
          <a:p>
            <a:pPr marL="457200" lvl="1">
              <a:lnSpc>
                <a:spcPct val="115000"/>
              </a:lnSpc>
              <a:spcBef>
                <a:spcPts val="0"/>
              </a:spcBef>
              <a:spcAft>
                <a:spcPts val="800"/>
              </a:spcAft>
            </a:pPr>
            <a:r>
              <a:rPr lang="en-US" sz="1800" kern="100" dirty="0">
                <a:ea typeface="Aptos"/>
              </a:rPr>
              <a:t>$1.01B in FY 2026</a:t>
            </a:r>
          </a:p>
          <a:p>
            <a:pPr marL="457200" lvl="1">
              <a:lnSpc>
                <a:spcPct val="115000"/>
              </a:lnSpc>
              <a:spcBef>
                <a:spcPts val="0"/>
              </a:spcBef>
              <a:spcAft>
                <a:spcPts val="800"/>
              </a:spcAft>
            </a:pPr>
            <a:r>
              <a:rPr lang="en-US" sz="1800" kern="100" dirty="0">
                <a:effectLst/>
                <a:ea typeface="Aptos"/>
              </a:rPr>
              <a:t>3 appropriations for riverports</a:t>
            </a:r>
          </a:p>
          <a:p>
            <a:pPr marL="457200" lvl="1">
              <a:lnSpc>
                <a:spcPct val="115000"/>
              </a:lnSpc>
              <a:spcBef>
                <a:spcPts val="0"/>
              </a:spcBef>
              <a:spcAft>
                <a:spcPts val="800"/>
              </a:spcAft>
            </a:pPr>
            <a:r>
              <a:rPr lang="en-US" sz="1800" kern="100" dirty="0">
                <a:ea typeface="Aptos"/>
              </a:rPr>
              <a:t>2 appropriations for railroads</a:t>
            </a:r>
          </a:p>
          <a:p>
            <a:pPr marL="0">
              <a:lnSpc>
                <a:spcPct val="115000"/>
              </a:lnSpc>
              <a:spcBef>
                <a:spcPts val="0"/>
              </a:spcBef>
              <a:spcAft>
                <a:spcPts val="800"/>
              </a:spcAft>
            </a:pPr>
            <a:r>
              <a:rPr lang="en-US" sz="1800" kern="100" dirty="0">
                <a:effectLst/>
                <a:ea typeface="Aptos"/>
              </a:rPr>
              <a:t>House Bill 265 (Transportation Cabinet Budget)</a:t>
            </a:r>
          </a:p>
          <a:p>
            <a:pPr marL="457200" lvl="1">
              <a:lnSpc>
                <a:spcPct val="115000"/>
              </a:lnSpc>
              <a:spcBef>
                <a:spcPts val="0"/>
              </a:spcBef>
              <a:spcAft>
                <a:spcPts val="800"/>
              </a:spcAft>
            </a:pPr>
            <a:r>
              <a:rPr lang="en-US" sz="1800" kern="100" dirty="0">
                <a:ea typeface="Aptos"/>
              </a:rPr>
              <a:t>1 appropriation for railroads</a:t>
            </a:r>
          </a:p>
          <a:p>
            <a:pPr marL="457200" lvl="1">
              <a:lnSpc>
                <a:spcPct val="115000"/>
              </a:lnSpc>
              <a:spcBef>
                <a:spcPts val="0"/>
              </a:spcBef>
              <a:spcAft>
                <a:spcPts val="800"/>
              </a:spcAft>
            </a:pPr>
            <a:r>
              <a:rPr lang="en-US" sz="1800" kern="100" dirty="0">
                <a:effectLst/>
                <a:ea typeface="Aptos"/>
              </a:rPr>
              <a:t>1 appropriation for riverports</a:t>
            </a:r>
          </a:p>
          <a:p>
            <a:pPr marL="0">
              <a:lnSpc>
                <a:spcPct val="115000"/>
              </a:lnSpc>
              <a:spcBef>
                <a:spcPts val="0"/>
              </a:spcBef>
              <a:spcAft>
                <a:spcPts val="800"/>
              </a:spcAft>
            </a:pPr>
            <a:endParaRPr lang="en-US" sz="1800" kern="100" dirty="0">
              <a:effectLst/>
              <a:ea typeface="Aptos"/>
            </a:endParaRPr>
          </a:p>
          <a:p>
            <a:pPr marL="0" marR="0">
              <a:lnSpc>
                <a:spcPct val="115000"/>
              </a:lnSpc>
              <a:spcBef>
                <a:spcPts val="0"/>
              </a:spcBef>
              <a:spcAft>
                <a:spcPts val="800"/>
              </a:spcAft>
            </a:pPr>
            <a:endParaRPr lang="en-US" sz="1600" kern="100" dirty="0">
              <a:effectLst/>
              <a:ea typeface="Aptos"/>
            </a:endParaRPr>
          </a:p>
          <a:p>
            <a:pPr lvl="1"/>
            <a:endParaRPr lang="en-US" sz="1600" dirty="0">
              <a:solidFill>
                <a:srgbClr val="000000"/>
              </a:solidFill>
              <a:effectLst/>
              <a:ea typeface="Times New Roman" panose="02020603050405020304" pitchFamily="18" charset="0"/>
            </a:endParaRPr>
          </a:p>
          <a:p>
            <a:pPr lvl="1"/>
            <a:endParaRPr lang="en-US" sz="1600" kern="100" dirty="0">
              <a:effectLst/>
              <a:ea typeface="Aptos"/>
            </a:endParaRPr>
          </a:p>
          <a:p>
            <a:endParaRPr lang="en-US" dirty="0"/>
          </a:p>
        </p:txBody>
      </p:sp>
    </p:spTree>
    <p:extLst>
      <p:ext uri="{BB962C8B-B14F-4D97-AF65-F5344CB8AC3E}">
        <p14:creationId xmlns:p14="http://schemas.microsoft.com/office/powerpoint/2010/main" val="258657957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HB 1</a:t>
            </a:r>
            <a:br>
              <a:rPr lang="en-US" sz="4400" dirty="0"/>
            </a:br>
            <a:r>
              <a:rPr lang="en-US" dirty="0"/>
              <a:t>$3.5M Paducah Riverport West </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598064"/>
            <a:ext cx="11000362" cy="4922377"/>
          </a:xfrm>
        </p:spPr>
        <p:txBody>
          <a:bodyPr>
            <a:normAutofit/>
          </a:bodyPr>
          <a:lstStyle/>
          <a:p>
            <a:pPr marL="0" marR="0">
              <a:lnSpc>
                <a:spcPct val="115000"/>
              </a:lnSpc>
              <a:spcBef>
                <a:spcPts val="0"/>
              </a:spcBef>
              <a:spcAft>
                <a:spcPts val="800"/>
              </a:spcAft>
            </a:pPr>
            <a:r>
              <a:rPr lang="en-US" sz="1600" i="1" kern="100" dirty="0">
                <a:effectLst/>
                <a:ea typeface="Aptos"/>
              </a:rPr>
              <a:t>HB 1/SB 91, (224) $3,500,000 in fiscal year 2023-2024 to the General Administration and Support budget unit in the Kentucky Transportation Cabinet to be distributed to the Paducah-McCracken County Riverport Authority to support the Riverport West project; </a:t>
            </a:r>
            <a:r>
              <a:rPr lang="en-US" sz="1600" b="1" i="1" kern="100" dirty="0">
                <a:effectLst/>
                <a:ea typeface="Aptos"/>
              </a:rPr>
              <a:t>Notwithstanding KRS 45.229, these funds shall not lapse and shall carry forward to fiscal year 2024-2025;</a:t>
            </a:r>
          </a:p>
          <a:p>
            <a:pPr marL="0" marR="0">
              <a:lnSpc>
                <a:spcPct val="115000"/>
              </a:lnSpc>
              <a:spcBef>
                <a:spcPts val="0"/>
              </a:spcBef>
              <a:spcAft>
                <a:spcPts val="800"/>
              </a:spcAft>
            </a:pPr>
            <a:endParaRPr lang="en-US" sz="1600" kern="100" dirty="0">
              <a:effectLst/>
              <a:ea typeface="Aptos"/>
            </a:endParaRPr>
          </a:p>
          <a:p>
            <a:pPr lvl="1"/>
            <a:endParaRPr lang="en-US" sz="1600" dirty="0">
              <a:solidFill>
                <a:srgbClr val="000000"/>
              </a:solidFill>
              <a:effectLst/>
              <a:ea typeface="Times New Roman" panose="02020603050405020304" pitchFamily="18" charset="0"/>
            </a:endParaRPr>
          </a:p>
          <a:p>
            <a:pPr lvl="1"/>
            <a:endParaRPr lang="en-US" sz="1600" kern="100" dirty="0">
              <a:effectLst/>
              <a:ea typeface="Aptos"/>
            </a:endParaRPr>
          </a:p>
          <a:p>
            <a:endParaRPr lang="en-US" dirty="0"/>
          </a:p>
        </p:txBody>
      </p:sp>
      <p:pic>
        <p:nvPicPr>
          <p:cNvPr id="2" name="Picture 1" descr="A diagram of a cargo laydown area&#10;&#10;Description automatically generated">
            <a:extLst>
              <a:ext uri="{FF2B5EF4-FFF2-40B4-BE49-F238E27FC236}">
                <a16:creationId xmlns:a16="http://schemas.microsoft.com/office/drawing/2014/main" id="{8746B403-2DD6-5222-E8BE-989D4631EF1F}"/>
              </a:ext>
            </a:extLst>
          </p:cNvPr>
          <p:cNvPicPr>
            <a:picLocks noChangeAspect="1"/>
          </p:cNvPicPr>
          <p:nvPr/>
        </p:nvPicPr>
        <p:blipFill>
          <a:blip r:embed="rId2"/>
          <a:stretch>
            <a:fillRect/>
          </a:stretch>
        </p:blipFill>
        <p:spPr>
          <a:xfrm>
            <a:off x="353438" y="2849210"/>
            <a:ext cx="3587735" cy="3761788"/>
          </a:xfrm>
          <a:prstGeom prst="rect">
            <a:avLst/>
          </a:prstGeom>
        </p:spPr>
      </p:pic>
      <p:sp>
        <p:nvSpPr>
          <p:cNvPr id="4" name="TextBox 3">
            <a:extLst>
              <a:ext uri="{FF2B5EF4-FFF2-40B4-BE49-F238E27FC236}">
                <a16:creationId xmlns:a16="http://schemas.microsoft.com/office/drawing/2014/main" id="{22FC8571-9DEA-7E28-80F8-D7EBB8EA4196}"/>
              </a:ext>
            </a:extLst>
          </p:cNvPr>
          <p:cNvSpPr txBox="1"/>
          <p:nvPr/>
        </p:nvSpPr>
        <p:spPr>
          <a:xfrm>
            <a:off x="4111840" y="2769700"/>
            <a:ext cx="3968319" cy="2579104"/>
          </a:xfrm>
          <a:prstGeom prst="rect">
            <a:avLst/>
          </a:prstGeom>
          <a:noFill/>
        </p:spPr>
        <p:txBody>
          <a:bodyPr wrap="square" rtlCol="0">
            <a:spAutoFit/>
          </a:bodyPr>
          <a:lstStyle/>
          <a:p>
            <a:pPr marL="0" marR="0">
              <a:lnSpc>
                <a:spcPct val="107000"/>
              </a:lnSpc>
              <a:spcBef>
                <a:spcPts val="0"/>
              </a:spcBef>
              <a:spcAft>
                <a:spcPts val="800"/>
              </a:spcAft>
            </a:pPr>
            <a:r>
              <a:rPr lang="en-US" sz="1200" b="1" dirty="0">
                <a:effectLst/>
                <a:latin typeface="Arial" panose="020B0604020202020204" pitchFamily="34" charset="0"/>
                <a:ea typeface="Calibri" panose="020F0502020204030204" pitchFamily="34" charset="0"/>
                <a:cs typeface="Times New Roman" panose="02020603050405020304" pitchFamily="18" charset="0"/>
              </a:rPr>
              <a:t>A. Requirements Overview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1. Geotechnical Investigations</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2. State and Federal Environmental Requirements</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3. Permitting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4. Market Study and Economic Impact Assessment</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5. Engineering Road, Rail and Port Design (90% Completion)</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6. Public Engagement</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b="1" dirty="0">
                <a:effectLst/>
                <a:latin typeface="Arial" panose="020B0604020202020204" pitchFamily="34" charset="0"/>
                <a:ea typeface="Calibri" panose="020F0502020204030204" pitchFamily="34" charset="0"/>
                <a:cs typeface="Times New Roman" panose="02020603050405020304" pitchFamily="18" charset="0"/>
              </a:rPr>
              <a:t>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6" name="TextBox 5">
            <a:extLst>
              <a:ext uri="{FF2B5EF4-FFF2-40B4-BE49-F238E27FC236}">
                <a16:creationId xmlns:a16="http://schemas.microsoft.com/office/drawing/2014/main" id="{65E0F4A0-7C12-2CD6-A696-915336558816}"/>
              </a:ext>
            </a:extLst>
          </p:cNvPr>
          <p:cNvSpPr txBox="1"/>
          <p:nvPr/>
        </p:nvSpPr>
        <p:spPr>
          <a:xfrm>
            <a:off x="7910004" y="2485564"/>
            <a:ext cx="3142695" cy="4080156"/>
          </a:xfrm>
          <a:prstGeom prst="rect">
            <a:avLst/>
          </a:prstGeom>
          <a:noFill/>
        </p:spPr>
        <p:txBody>
          <a:bodyPr wrap="square" rtlCol="0">
            <a:spAutoFit/>
          </a:bodyPr>
          <a:lstStyle/>
          <a:p>
            <a:pPr marL="0" marR="0">
              <a:lnSpc>
                <a:spcPct val="107000"/>
              </a:lnSpc>
              <a:spcBef>
                <a:spcPts val="0"/>
              </a:spcBef>
              <a:spcAft>
                <a:spcPts val="800"/>
              </a:spcAft>
            </a:pPr>
            <a:r>
              <a:rPr lang="en-US" sz="1200" b="1" dirty="0">
                <a:effectLst/>
                <a:latin typeface="Arial" panose="020B0604020202020204" pitchFamily="34" charset="0"/>
                <a:ea typeface="Calibri" panose="020F0502020204030204" pitchFamily="34" charset="0"/>
                <a:cs typeface="Times New Roman" panose="02020603050405020304" pitchFamily="18" charset="0"/>
              </a:rPr>
              <a:t>B. Item Description of Deliverables (as required)</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1. Mussel Survey</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2. Wetland Delineation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3. Archeological Survey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4. NEPA – EA</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5. Permitting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6. Flood Impact Study</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7. Geotechnical – Road, Rail and Port</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8. Surveys – Road, Rail and Port</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9. Design - Road, Rail and Port</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10. Market Study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11. SWOT Analysis</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a:p>
            <a:pPr marL="0" marR="0">
              <a:lnSpc>
                <a:spcPct val="107000"/>
              </a:lnSpc>
              <a:spcBef>
                <a:spcPts val="0"/>
              </a:spcBef>
              <a:spcAft>
                <a:spcPts val="800"/>
              </a:spcAft>
            </a:pPr>
            <a:r>
              <a:rPr lang="en-US" sz="1200" dirty="0">
                <a:effectLst/>
                <a:latin typeface="Arial" panose="020B0604020202020204" pitchFamily="34" charset="0"/>
                <a:ea typeface="Calibri" panose="020F0502020204030204" pitchFamily="34" charset="0"/>
                <a:cs typeface="Times New Roman" panose="02020603050405020304" pitchFamily="18" charset="0"/>
              </a:rPr>
              <a:t>  12. Community Engagement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343701526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&amp; FY 2026 HB 1</a:t>
            </a:r>
            <a:br>
              <a:rPr lang="en-US" sz="4400" dirty="0"/>
            </a:br>
            <a:r>
              <a:rPr lang="en-US" sz="4400" dirty="0"/>
              <a:t>KPRCM Funds-$750,000 per port </a:t>
            </a:r>
            <a:r>
              <a:rPr lang="en-US" dirty="0"/>
              <a:t> </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598064"/>
            <a:ext cx="11000362" cy="4922377"/>
          </a:xfrm>
        </p:spPr>
        <p:txBody>
          <a:bodyPr>
            <a:normAutofit/>
          </a:bodyPr>
          <a:lstStyle/>
          <a:p>
            <a:r>
              <a:rPr lang="en-US" sz="1800" i="1" kern="100" dirty="0">
                <a:effectLst/>
                <a:ea typeface="Aptos"/>
              </a:rPr>
              <a:t>HB 1, (225) $7,500,000 in each fiscal year to the General Administration and Support budget unit in the Kentucky Transportation Cabinet to improve public riverports within Kentucky. Of this amount, $250,000 in each fiscal year shall be distributed to the West Kentucky Regional Riverport Authority to support predevelopment archaeological activities. In addition, each existing public riverport shall receive $750,000 in each fiscal year for construction and maintenance as authorized by KRS 65.520 and for eligible use as described in KRS 174.210(3), and no local match shall be required. Any remaining balance shall be distributed at the Transportation Cabinet Secretary's discretion and may be disbursed to riverport authorities for existing and developing riverports. Notwithstanding KRS 45.229, any portion of these funds that have not been expended by the end of fiscal year 2024-2025 shall not lapse and shall carry forward into fiscal year 2025-2026; </a:t>
            </a:r>
          </a:p>
          <a:p>
            <a:pPr lvl="1"/>
            <a:r>
              <a:rPr lang="en-US" sz="1800" kern="100" dirty="0">
                <a:effectLst/>
                <a:ea typeface="Aptos"/>
              </a:rPr>
              <a:t>$750,000 for each public riverport authority in each fiscal year</a:t>
            </a:r>
          </a:p>
          <a:p>
            <a:pPr lvl="1"/>
            <a:r>
              <a:rPr lang="en-US" sz="1800" kern="100" dirty="0">
                <a:ea typeface="Aptos"/>
              </a:rPr>
              <a:t>No local match required</a:t>
            </a:r>
          </a:p>
          <a:p>
            <a:pPr lvl="1"/>
            <a:endParaRPr lang="en-US" sz="1800" kern="100" dirty="0">
              <a:effectLst/>
              <a:ea typeface="Aptos"/>
            </a:endParaRPr>
          </a:p>
          <a:p>
            <a:pPr lvl="1"/>
            <a:r>
              <a:rPr lang="en-US" sz="1800" spc="-5" dirty="0">
                <a:solidFill>
                  <a:srgbClr val="000000"/>
                </a:solidFill>
                <a:ea typeface="Times New Roman" panose="02020603050405020304" pitchFamily="18" charset="0"/>
              </a:rPr>
              <a:t>KYTC was granted from State Budget Director that these </a:t>
            </a:r>
            <a:r>
              <a:rPr lang="en-US" sz="1800" spc="-5" dirty="0">
                <a:solidFill>
                  <a:srgbClr val="000000"/>
                </a:solidFill>
                <a:effectLst/>
                <a:ea typeface="Times New Roman" panose="02020603050405020304" pitchFamily="18" charset="0"/>
              </a:rPr>
              <a:t>be up-front</a:t>
            </a:r>
            <a:r>
              <a:rPr lang="en-US" sz="1800" spc="5"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grant</a:t>
            </a:r>
            <a:r>
              <a:rPr lang="en-US" sz="1800" spc="-10"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money</a:t>
            </a:r>
            <a:r>
              <a:rPr lang="en-US" sz="1800" spc="5"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in </a:t>
            </a:r>
            <a:r>
              <a:rPr lang="en-US" sz="1800" spc="-10" dirty="0">
                <a:solidFill>
                  <a:srgbClr val="000000"/>
                </a:solidFill>
                <a:effectLst/>
                <a:ea typeface="Times New Roman" panose="02020603050405020304" pitchFamily="18" charset="0"/>
              </a:rPr>
              <a:t>the</a:t>
            </a:r>
            <a:r>
              <a:rPr lang="en-US" sz="1800" spc="5"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form </a:t>
            </a:r>
            <a:r>
              <a:rPr lang="en-US" sz="1800" dirty="0">
                <a:solidFill>
                  <a:srgbClr val="000000"/>
                </a:solidFill>
                <a:effectLst/>
                <a:ea typeface="Times New Roman" panose="02020603050405020304" pitchFamily="18" charset="0"/>
              </a:rPr>
              <a:t>of</a:t>
            </a:r>
            <a:r>
              <a:rPr lang="en-US" sz="1800" spc="-10" dirty="0">
                <a:solidFill>
                  <a:srgbClr val="000000"/>
                </a:solidFill>
                <a:effectLst/>
                <a:ea typeface="Times New Roman" panose="02020603050405020304" pitchFamily="18" charset="0"/>
              </a:rPr>
              <a:t> </a:t>
            </a:r>
            <a:r>
              <a:rPr lang="en-US" sz="1800" dirty="0">
                <a:solidFill>
                  <a:srgbClr val="000000"/>
                </a:solidFill>
                <a:effectLst/>
                <a:ea typeface="Times New Roman" panose="02020603050405020304" pitchFamily="18" charset="0"/>
              </a:rPr>
              <a:t>a </a:t>
            </a:r>
            <a:r>
              <a:rPr lang="en-US" sz="1800" spc="-5" dirty="0">
                <a:solidFill>
                  <a:srgbClr val="000000"/>
                </a:solidFill>
                <a:effectLst/>
                <a:ea typeface="Times New Roman" panose="02020603050405020304" pitchFamily="18" charset="0"/>
              </a:rPr>
              <a:t>single</a:t>
            </a:r>
            <a:r>
              <a:rPr lang="en-US" sz="1800" spc="5"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lump sum payment</a:t>
            </a:r>
            <a:r>
              <a:rPr lang="en-US" sz="1800" spc="-10"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in </a:t>
            </a:r>
            <a:r>
              <a:rPr lang="en-US" sz="1800" dirty="0">
                <a:solidFill>
                  <a:srgbClr val="000000"/>
                </a:solidFill>
                <a:effectLst/>
                <a:ea typeface="Times New Roman" panose="02020603050405020304" pitchFamily="18" charset="0"/>
              </a:rPr>
              <a:t>the</a:t>
            </a:r>
            <a:r>
              <a:rPr lang="en-US" sz="1800" spc="-10"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amount</a:t>
            </a:r>
            <a:r>
              <a:rPr lang="en-US" sz="1800" spc="-10" dirty="0">
                <a:solidFill>
                  <a:srgbClr val="000000"/>
                </a:solidFill>
                <a:effectLst/>
                <a:ea typeface="Times New Roman" panose="02020603050405020304" pitchFamily="18" charset="0"/>
              </a:rPr>
              <a:t> </a:t>
            </a:r>
            <a:r>
              <a:rPr lang="en-US" sz="1800" dirty="0">
                <a:solidFill>
                  <a:srgbClr val="000000"/>
                </a:solidFill>
                <a:effectLst/>
                <a:ea typeface="Times New Roman" panose="02020603050405020304" pitchFamily="18" charset="0"/>
              </a:rPr>
              <a:t>of</a:t>
            </a:r>
            <a:r>
              <a:rPr lang="en-US" sz="1800" spc="-10"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the</a:t>
            </a:r>
            <a:r>
              <a:rPr lang="en-US" sz="1800" spc="5"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award</a:t>
            </a:r>
            <a:r>
              <a:rPr lang="en-US" sz="1800" dirty="0">
                <a:solidFill>
                  <a:srgbClr val="000000"/>
                </a:solidFill>
                <a:effectLst/>
                <a:ea typeface="Times New Roman" panose="02020603050405020304" pitchFamily="18" charset="0"/>
              </a:rPr>
              <a:t> as with KRI. </a:t>
            </a:r>
          </a:p>
          <a:p>
            <a:pPr lvl="1"/>
            <a:endParaRPr lang="en-US" sz="1600" kern="100" dirty="0">
              <a:effectLst/>
              <a:ea typeface="Aptos"/>
            </a:endParaRPr>
          </a:p>
          <a:p>
            <a:endParaRPr lang="en-US" dirty="0"/>
          </a:p>
        </p:txBody>
      </p:sp>
    </p:spTree>
    <p:extLst>
      <p:ext uri="{BB962C8B-B14F-4D97-AF65-F5344CB8AC3E}">
        <p14:creationId xmlns:p14="http://schemas.microsoft.com/office/powerpoint/2010/main" val="82411224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a:t>
            </a:r>
            <a:r>
              <a:rPr lang="en-US" dirty="0"/>
              <a:t> &amp; FY 2026</a:t>
            </a:r>
            <a:r>
              <a:rPr lang="en-US" sz="4400" dirty="0"/>
              <a:t> HB 1</a:t>
            </a:r>
            <a:br>
              <a:rPr lang="en-US" sz="4400" dirty="0"/>
            </a:br>
            <a:r>
              <a:rPr lang="en-US" sz="4400" dirty="0"/>
              <a:t>KPRCM Funds-$750,000 per port </a:t>
            </a:r>
            <a:r>
              <a:rPr lang="en-US" dirty="0"/>
              <a:t> </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825625"/>
            <a:ext cx="11000362" cy="4351338"/>
          </a:xfrm>
        </p:spPr>
        <p:txBody>
          <a:bodyPr>
            <a:normAutofit/>
          </a:bodyPr>
          <a:lstStyle/>
          <a:p>
            <a:pPr lvl="1"/>
            <a:r>
              <a:rPr lang="en-US" sz="1800" kern="0" dirty="0">
                <a:effectLst/>
                <a:ea typeface="Calibri" panose="020F0502020204030204" pitchFamily="34" charset="0"/>
              </a:rPr>
              <a:t>Eligible projects as outlined in KRS 174.210(3) shall provide for new construction and major replacement or repair projects, including but not limited to improvement of docks, wharves, equipment, port buildings, storage facilities, roads and railroads to facilitate the flow of commerce through the port, other on-site improvements, and related professional services. </a:t>
            </a:r>
          </a:p>
          <a:p>
            <a:pPr lvl="1"/>
            <a:r>
              <a:rPr lang="en-US" sz="1800" kern="0" dirty="0">
                <a:effectLst/>
                <a:ea typeface="Calibri" panose="020F0502020204030204" pitchFamily="34" charset="0"/>
              </a:rPr>
              <a:t>Projects must be within the boundary of the public riverport authority, on facilities or equipment owned or leased by the public riverport authority, or facilities or equipment that will be owned by the public riverport authority upon completion of the project.</a:t>
            </a:r>
          </a:p>
          <a:p>
            <a:pPr lvl="1"/>
            <a:r>
              <a:rPr lang="en-US" sz="1800" kern="0" dirty="0">
                <a:effectLst/>
                <a:ea typeface="Calibri" panose="020F0502020204030204" pitchFamily="34" charset="0"/>
              </a:rPr>
              <a:t>Eligible projects shall not include routine operations, maintenance, or repair activities.</a:t>
            </a:r>
          </a:p>
          <a:p>
            <a:pPr lvl="1"/>
            <a:r>
              <a:rPr lang="en-US" sz="1800" kern="0" dirty="0">
                <a:ea typeface="Calibri" panose="020F0502020204030204" pitchFamily="34" charset="0"/>
              </a:rPr>
              <a:t>Applications for first round were due June 7</a:t>
            </a:r>
            <a:r>
              <a:rPr lang="en-US" sz="1800" kern="0" baseline="30000" dirty="0">
                <a:ea typeface="Calibri" panose="020F0502020204030204" pitchFamily="34" charset="0"/>
              </a:rPr>
              <a:t>th</a:t>
            </a:r>
            <a:r>
              <a:rPr lang="en-US" sz="1800" kern="0" dirty="0">
                <a:ea typeface="Calibri" panose="020F0502020204030204" pitchFamily="34" charset="0"/>
              </a:rPr>
              <a:t>. </a:t>
            </a:r>
          </a:p>
          <a:p>
            <a:pPr lvl="1"/>
            <a:r>
              <a:rPr lang="en-US" sz="1800" kern="0" dirty="0">
                <a:effectLst/>
                <a:ea typeface="Calibri" panose="020F0502020204030204" pitchFamily="34" charset="0"/>
              </a:rPr>
              <a:t>Water Transportation Advisory Board met </a:t>
            </a:r>
            <a:r>
              <a:rPr lang="en-US" sz="1800" kern="0" dirty="0">
                <a:ea typeface="Calibri" panose="020F0502020204030204" pitchFamily="34" charset="0"/>
              </a:rPr>
              <a:t>on June 24</a:t>
            </a:r>
            <a:r>
              <a:rPr lang="en-US" sz="1800" kern="0" baseline="30000" dirty="0">
                <a:ea typeface="Calibri" panose="020F0502020204030204" pitchFamily="34" charset="0"/>
              </a:rPr>
              <a:t>th</a:t>
            </a:r>
            <a:r>
              <a:rPr lang="en-US" sz="1800" kern="0" dirty="0">
                <a:ea typeface="Calibri" panose="020F0502020204030204" pitchFamily="34" charset="0"/>
              </a:rPr>
              <a:t> to review and recommend projects to Secretary. </a:t>
            </a:r>
          </a:p>
          <a:p>
            <a:pPr lvl="1"/>
            <a:r>
              <a:rPr lang="en-US" sz="1800" kern="0" dirty="0">
                <a:effectLst/>
                <a:ea typeface="Calibri" panose="020F0502020204030204" pitchFamily="34" charset="0"/>
              </a:rPr>
              <a:t>Secretary approved eight of the projects on July 8</a:t>
            </a:r>
            <a:r>
              <a:rPr lang="en-US" sz="1800" kern="0" baseline="30000" dirty="0">
                <a:effectLst/>
                <a:ea typeface="Calibri" panose="020F0502020204030204" pitchFamily="34" charset="0"/>
              </a:rPr>
              <a:t>th</a:t>
            </a:r>
            <a:r>
              <a:rPr lang="en-US" sz="1800" kern="0" dirty="0">
                <a:effectLst/>
                <a:ea typeface="Calibri" panose="020F0502020204030204" pitchFamily="34" charset="0"/>
              </a:rPr>
              <a:t>.</a:t>
            </a:r>
          </a:p>
          <a:p>
            <a:pPr lvl="1"/>
            <a:endParaRPr lang="en-US" sz="1600" kern="100" dirty="0">
              <a:effectLst/>
              <a:ea typeface="Aptos"/>
            </a:endParaRPr>
          </a:p>
          <a:p>
            <a:endParaRPr lang="en-US" dirty="0"/>
          </a:p>
        </p:txBody>
      </p:sp>
    </p:spTree>
    <p:extLst>
      <p:ext uri="{BB962C8B-B14F-4D97-AF65-F5344CB8AC3E}">
        <p14:creationId xmlns:p14="http://schemas.microsoft.com/office/powerpoint/2010/main" val="146066816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KPRCM </a:t>
            </a:r>
            <a:r>
              <a:rPr lang="en-US" dirty="0"/>
              <a:t>Awards</a:t>
            </a:r>
            <a:br>
              <a:rPr lang="en-US" sz="4400" dirty="0"/>
            </a:br>
            <a:r>
              <a:rPr lang="en-US" sz="4400" dirty="0"/>
              <a:t>Available Funds: $750,000 per port </a:t>
            </a:r>
            <a:endParaRPr lang="en-US" dirty="0"/>
          </a:p>
        </p:txBody>
      </p:sp>
      <p:graphicFrame>
        <p:nvGraphicFramePr>
          <p:cNvPr id="4" name="Content Placeholder 3">
            <a:extLst>
              <a:ext uri="{FF2B5EF4-FFF2-40B4-BE49-F238E27FC236}">
                <a16:creationId xmlns:a16="http://schemas.microsoft.com/office/drawing/2014/main" id="{EB13EBCF-E8BE-480F-D792-09AC06580F6D}"/>
              </a:ext>
            </a:extLst>
          </p:cNvPr>
          <p:cNvGraphicFramePr>
            <a:graphicFrameLocks noGrp="1"/>
          </p:cNvGraphicFramePr>
          <p:nvPr>
            <p:ph idx="1"/>
            <p:extLst>
              <p:ext uri="{D42A27DB-BD31-4B8C-83A1-F6EECF244321}">
                <p14:modId xmlns:p14="http://schemas.microsoft.com/office/powerpoint/2010/main" val="774398207"/>
              </p:ext>
            </p:extLst>
          </p:nvPr>
        </p:nvGraphicFramePr>
        <p:xfrm>
          <a:off x="1199259" y="1534593"/>
          <a:ext cx="9793481" cy="4266664"/>
        </p:xfrm>
        <a:graphic>
          <a:graphicData uri="http://schemas.openxmlformats.org/drawingml/2006/table">
            <a:tbl>
              <a:tblPr firstRow="1" bandRow="1">
                <a:tableStyleId>{5C22544A-7EE6-4342-B048-85BDC9FD1C3A}</a:tableStyleId>
              </a:tblPr>
              <a:tblGrid>
                <a:gridCol w="1770549">
                  <a:extLst>
                    <a:ext uri="{9D8B030D-6E8A-4147-A177-3AD203B41FA5}">
                      <a16:colId xmlns:a16="http://schemas.microsoft.com/office/drawing/2014/main" val="20000"/>
                    </a:ext>
                  </a:extLst>
                </a:gridCol>
                <a:gridCol w="4069401">
                  <a:extLst>
                    <a:ext uri="{9D8B030D-6E8A-4147-A177-3AD203B41FA5}">
                      <a16:colId xmlns:a16="http://schemas.microsoft.com/office/drawing/2014/main" val="20001"/>
                    </a:ext>
                  </a:extLst>
                </a:gridCol>
                <a:gridCol w="2070398">
                  <a:extLst>
                    <a:ext uri="{9D8B030D-6E8A-4147-A177-3AD203B41FA5}">
                      <a16:colId xmlns:a16="http://schemas.microsoft.com/office/drawing/2014/main" val="20002"/>
                    </a:ext>
                  </a:extLst>
                </a:gridCol>
                <a:gridCol w="1883133">
                  <a:extLst>
                    <a:ext uri="{9D8B030D-6E8A-4147-A177-3AD203B41FA5}">
                      <a16:colId xmlns:a16="http://schemas.microsoft.com/office/drawing/2014/main" val="20003"/>
                    </a:ext>
                  </a:extLst>
                </a:gridCol>
              </a:tblGrid>
              <a:tr h="449921">
                <a:tc>
                  <a:txBody>
                    <a:bodyPr/>
                    <a:lstStyle/>
                    <a:p>
                      <a:pPr algn="ctr"/>
                      <a:r>
                        <a:rPr lang="en-US" sz="1600" dirty="0"/>
                        <a:t>Riverport</a:t>
                      </a:r>
                    </a:p>
                  </a:txBody>
                  <a:tcPr marL="68580" marR="68580" marT="34290" marB="34290"/>
                </a:tc>
                <a:tc>
                  <a:txBody>
                    <a:bodyPr/>
                    <a:lstStyle/>
                    <a:p>
                      <a:pPr algn="ctr"/>
                      <a:r>
                        <a:rPr lang="en-US" sz="1600" dirty="0"/>
                        <a:t>Project</a:t>
                      </a:r>
                    </a:p>
                  </a:txBody>
                  <a:tcPr marL="68580" marR="68580" marT="34290" marB="34290"/>
                </a:tc>
                <a:tc>
                  <a:txBody>
                    <a:bodyPr/>
                    <a:lstStyle/>
                    <a:p>
                      <a:pPr algn="ctr"/>
                      <a:r>
                        <a:rPr lang="en-US" sz="1600" dirty="0"/>
                        <a:t>Total</a:t>
                      </a:r>
                      <a:r>
                        <a:rPr lang="en-US" sz="1600" baseline="0" dirty="0"/>
                        <a:t> Cost</a:t>
                      </a:r>
                      <a:endParaRPr lang="en-US" sz="1600" dirty="0"/>
                    </a:p>
                  </a:txBody>
                  <a:tcPr marL="68580" marR="68580" marT="34290" marB="34290"/>
                </a:tc>
                <a:tc>
                  <a:txBody>
                    <a:bodyPr/>
                    <a:lstStyle/>
                    <a:p>
                      <a:pPr algn="ctr"/>
                      <a:r>
                        <a:rPr lang="en-US" sz="1600" dirty="0"/>
                        <a:t>KPRCM Awarded</a:t>
                      </a:r>
                    </a:p>
                  </a:txBody>
                  <a:tcPr marL="68580" marR="68580" marT="34290" marB="34290"/>
                </a:tc>
                <a:extLst>
                  <a:ext uri="{0D108BD9-81ED-4DB2-BD59-A6C34878D82A}">
                    <a16:rowId xmlns:a16="http://schemas.microsoft.com/office/drawing/2014/main" val="10000"/>
                  </a:ext>
                </a:extLst>
              </a:tr>
              <a:tr h="421335">
                <a:tc>
                  <a:txBody>
                    <a:bodyPr/>
                    <a:lstStyle/>
                    <a:p>
                      <a:pPr algn="ctr"/>
                      <a:r>
                        <a:rPr lang="en-US" sz="1600" b="1" dirty="0">
                          <a:solidFill>
                            <a:schemeClr val="tx1"/>
                          </a:solidFill>
                          <a:latin typeface="+mn-lt"/>
                        </a:rPr>
                        <a:t>Eddyville</a:t>
                      </a:r>
                    </a:p>
                  </a:txBody>
                  <a:tcPr marL="68580" marR="68580" marT="34290" marB="34290" anchor="ctr"/>
                </a:tc>
                <a:tc>
                  <a:txBody>
                    <a:bodyPr/>
                    <a:lstStyle/>
                    <a:p>
                      <a:pPr algn="ctr" fontAlgn="b"/>
                      <a:r>
                        <a:rPr lang="en-US" sz="1600" b="1" i="0" u="none" strike="noStrike" dirty="0">
                          <a:solidFill>
                            <a:schemeClr val="tx1"/>
                          </a:solidFill>
                          <a:effectLst/>
                          <a:latin typeface="+mn-lt"/>
                        </a:rPr>
                        <a:t>Dolphin Installation Project</a:t>
                      </a:r>
                    </a:p>
                  </a:txBody>
                  <a:tcPr marL="7144" marR="7144" marT="7144" marB="0" anchor="ctr"/>
                </a:tc>
                <a:tc>
                  <a:txBody>
                    <a:bodyPr/>
                    <a:lstStyle/>
                    <a:p>
                      <a:pPr algn="ctr" fontAlgn="b"/>
                      <a:r>
                        <a:rPr lang="en-US" sz="1600" b="1" i="0" u="none" strike="noStrike" dirty="0">
                          <a:solidFill>
                            <a:schemeClr val="tx1"/>
                          </a:solidFill>
                          <a:effectLst/>
                          <a:latin typeface="+mn-lt"/>
                        </a:rPr>
                        <a:t>$1,498,905.00</a:t>
                      </a:r>
                    </a:p>
                  </a:txBody>
                  <a:tcPr marL="7144" marR="7144" marT="7144" marB="0" anchor="ctr"/>
                </a:tc>
                <a:tc>
                  <a:txBody>
                    <a:bodyPr/>
                    <a:lstStyle/>
                    <a:p>
                      <a:pPr algn="ctr" fontAlgn="b"/>
                      <a:r>
                        <a:rPr lang="en-US" sz="1600" b="1" i="0" u="none" strike="noStrike" dirty="0">
                          <a:solidFill>
                            <a:schemeClr val="tx1"/>
                          </a:solidFill>
                          <a:effectLst/>
                          <a:latin typeface="+mn-lt"/>
                        </a:rPr>
                        <a:t>$750,000.00</a:t>
                      </a:r>
                    </a:p>
                  </a:txBody>
                  <a:tcPr marL="7144" marR="7144" marT="7144" marB="0" anchor="ctr"/>
                </a:tc>
                <a:extLst>
                  <a:ext uri="{0D108BD9-81ED-4DB2-BD59-A6C34878D82A}">
                    <a16:rowId xmlns:a16="http://schemas.microsoft.com/office/drawing/2014/main" val="10001"/>
                  </a:ext>
                </a:extLst>
              </a:tr>
              <a:tr h="424426">
                <a:tc>
                  <a:txBody>
                    <a:bodyPr/>
                    <a:lstStyle/>
                    <a:p>
                      <a:pPr algn="ctr"/>
                      <a:r>
                        <a:rPr lang="en-US" sz="1600" b="1" dirty="0">
                          <a:solidFill>
                            <a:schemeClr val="tx1"/>
                          </a:solidFill>
                          <a:latin typeface="+mn-lt"/>
                        </a:rPr>
                        <a:t>Henderson</a:t>
                      </a:r>
                    </a:p>
                  </a:txBody>
                  <a:tcPr marL="68580" marR="68580" marT="34290" marB="34290" anchor="ctr"/>
                </a:tc>
                <a:tc>
                  <a:txBody>
                    <a:bodyPr/>
                    <a:lstStyle/>
                    <a:p>
                      <a:pPr algn="ctr"/>
                      <a:r>
                        <a:rPr lang="en-US" sz="1600" b="1" dirty="0">
                          <a:solidFill>
                            <a:schemeClr val="tx1"/>
                          </a:solidFill>
                          <a:latin typeface="+mn-lt"/>
                        </a:rPr>
                        <a:t>Electric Material Handler Project</a:t>
                      </a:r>
                    </a:p>
                  </a:txBody>
                  <a:tcPr marL="68580" marR="68580" marT="34290" marB="34290" anchor="ctr"/>
                </a:tc>
                <a:tc>
                  <a:txBody>
                    <a:bodyPr/>
                    <a:lstStyle/>
                    <a:p>
                      <a:pPr algn="ctr"/>
                      <a:r>
                        <a:rPr lang="en-US" sz="1600" b="1" dirty="0">
                          <a:solidFill>
                            <a:schemeClr val="tx1"/>
                          </a:solidFill>
                          <a:latin typeface="+mn-lt"/>
                        </a:rPr>
                        <a:t>$2,000,000.00</a:t>
                      </a:r>
                    </a:p>
                  </a:txBody>
                  <a:tcPr marL="68580" marR="68580" marT="34290" marB="34290" anchor="ctr"/>
                </a:tc>
                <a:tc>
                  <a:txBody>
                    <a:bodyPr/>
                    <a:lstStyle/>
                    <a:p>
                      <a:pPr algn="ctr"/>
                      <a:r>
                        <a:rPr lang="en-US" sz="1600" b="1" dirty="0">
                          <a:solidFill>
                            <a:schemeClr val="tx1"/>
                          </a:solidFill>
                          <a:latin typeface="+mn-lt"/>
                        </a:rPr>
                        <a:t>$750,000.00</a:t>
                      </a:r>
                    </a:p>
                  </a:txBody>
                  <a:tcPr marL="68580" marR="68580" marT="34290" marB="34290" anchor="ctr"/>
                </a:tc>
                <a:extLst>
                  <a:ext uri="{0D108BD9-81ED-4DB2-BD59-A6C34878D82A}">
                    <a16:rowId xmlns:a16="http://schemas.microsoft.com/office/drawing/2014/main" val="82029806"/>
                  </a:ext>
                </a:extLst>
              </a:tr>
              <a:tr h="424426">
                <a:tc>
                  <a:txBody>
                    <a:bodyPr/>
                    <a:lstStyle/>
                    <a:p>
                      <a:pPr algn="ctr"/>
                      <a:r>
                        <a:rPr lang="en-US" sz="1600" b="1" dirty="0">
                          <a:solidFill>
                            <a:schemeClr val="tx1"/>
                          </a:solidFill>
                          <a:latin typeface="+mn-lt"/>
                        </a:rPr>
                        <a:t>Hickman</a:t>
                      </a:r>
                    </a:p>
                  </a:txBody>
                  <a:tcPr marL="68580" marR="68580" marT="34290" marB="34290" anchor="ctr"/>
                </a:tc>
                <a:tc>
                  <a:txBody>
                    <a:bodyPr/>
                    <a:lstStyle/>
                    <a:p>
                      <a:pPr algn="ctr"/>
                      <a:r>
                        <a:rPr lang="en-US" sz="1600" b="1" dirty="0">
                          <a:solidFill>
                            <a:schemeClr val="tx1"/>
                          </a:solidFill>
                          <a:latin typeface="+mn-lt"/>
                        </a:rPr>
                        <a:t>Mooring Dock Cell Repair Project</a:t>
                      </a:r>
                    </a:p>
                  </a:txBody>
                  <a:tcPr marL="68580" marR="68580" marT="34290" marB="34290" anchor="ctr"/>
                </a:tc>
                <a:tc>
                  <a:txBody>
                    <a:bodyPr/>
                    <a:lstStyle/>
                    <a:p>
                      <a:pPr algn="ctr"/>
                      <a:r>
                        <a:rPr lang="en-US" sz="1600" b="1" dirty="0">
                          <a:solidFill>
                            <a:schemeClr val="tx1"/>
                          </a:solidFill>
                          <a:latin typeface="+mn-lt"/>
                        </a:rPr>
                        <a:t>$550,000.00</a:t>
                      </a:r>
                    </a:p>
                  </a:txBody>
                  <a:tcPr marL="68580" marR="68580" marT="34290" marB="34290" anchor="ctr"/>
                </a:tc>
                <a:tc>
                  <a:txBody>
                    <a:bodyPr/>
                    <a:lstStyle/>
                    <a:p>
                      <a:pPr algn="ctr"/>
                      <a:r>
                        <a:rPr lang="en-US" sz="1600" b="1" dirty="0">
                          <a:solidFill>
                            <a:schemeClr val="tx1"/>
                          </a:solidFill>
                          <a:latin typeface="+mn-lt"/>
                        </a:rPr>
                        <a:t>$481,900.00</a:t>
                      </a:r>
                    </a:p>
                  </a:txBody>
                  <a:tcPr marL="68580" marR="68580" marT="34290" marB="34290" anchor="ctr"/>
                </a:tc>
                <a:extLst>
                  <a:ext uri="{0D108BD9-81ED-4DB2-BD59-A6C34878D82A}">
                    <a16:rowId xmlns:a16="http://schemas.microsoft.com/office/drawing/2014/main" val="1900246911"/>
                  </a:ext>
                </a:extLst>
              </a:tr>
              <a:tr h="424426">
                <a:tc>
                  <a:txBody>
                    <a:bodyPr/>
                    <a:lstStyle/>
                    <a:p>
                      <a:pPr algn="ctr"/>
                      <a:r>
                        <a:rPr lang="en-US" sz="1600" b="1" dirty="0">
                          <a:solidFill>
                            <a:schemeClr val="tx1"/>
                          </a:solidFill>
                          <a:latin typeface="+mn-lt"/>
                        </a:rPr>
                        <a:t>Hickman</a:t>
                      </a:r>
                    </a:p>
                  </a:txBody>
                  <a:tcPr marL="68580" marR="68580" marT="34290" marB="34290" anchor="ctr"/>
                </a:tc>
                <a:tc>
                  <a:txBody>
                    <a:bodyPr/>
                    <a:lstStyle/>
                    <a:p>
                      <a:pPr algn="ctr"/>
                      <a:r>
                        <a:rPr lang="en-US" sz="1600" b="1" dirty="0">
                          <a:solidFill>
                            <a:schemeClr val="tx1"/>
                          </a:solidFill>
                          <a:latin typeface="+mn-lt"/>
                        </a:rPr>
                        <a:t>Volvo L90H2 Wheeled Loader Project </a:t>
                      </a:r>
                    </a:p>
                  </a:txBody>
                  <a:tcPr marL="68580" marR="68580" marT="34290" marB="34290" anchor="ctr"/>
                </a:tc>
                <a:tc>
                  <a:txBody>
                    <a:bodyPr/>
                    <a:lstStyle/>
                    <a:p>
                      <a:pPr algn="ctr"/>
                      <a:r>
                        <a:rPr lang="en-US" sz="1600" b="1" dirty="0">
                          <a:solidFill>
                            <a:schemeClr val="tx1"/>
                          </a:solidFill>
                          <a:latin typeface="+mn-lt"/>
                        </a:rPr>
                        <a:t>$305,100.00</a:t>
                      </a:r>
                    </a:p>
                  </a:txBody>
                  <a:tcPr marL="68580" marR="68580" marT="34290" marB="34290" anchor="ctr"/>
                </a:tc>
                <a:tc>
                  <a:txBody>
                    <a:bodyPr/>
                    <a:lstStyle/>
                    <a:p>
                      <a:pPr algn="ctr"/>
                      <a:r>
                        <a:rPr lang="en-US" sz="1600" b="1" dirty="0">
                          <a:solidFill>
                            <a:schemeClr val="tx1"/>
                          </a:solidFill>
                          <a:latin typeface="+mn-lt"/>
                        </a:rPr>
                        <a:t>$268,100.00</a:t>
                      </a:r>
                    </a:p>
                  </a:txBody>
                  <a:tcPr marL="68580" marR="68580" marT="34290" marB="34290" anchor="ctr"/>
                </a:tc>
                <a:extLst>
                  <a:ext uri="{0D108BD9-81ED-4DB2-BD59-A6C34878D82A}">
                    <a16:rowId xmlns:a16="http://schemas.microsoft.com/office/drawing/2014/main" val="3990049428"/>
                  </a:ext>
                </a:extLst>
              </a:tr>
              <a:tr h="424426">
                <a:tc>
                  <a:txBody>
                    <a:bodyPr/>
                    <a:lstStyle/>
                    <a:p>
                      <a:pPr algn="ctr"/>
                      <a:r>
                        <a:rPr lang="en-US" sz="1600" b="1" dirty="0">
                          <a:solidFill>
                            <a:schemeClr val="tx1"/>
                          </a:solidFill>
                          <a:latin typeface="+mn-lt"/>
                        </a:rPr>
                        <a:t>Louisville</a:t>
                      </a:r>
                    </a:p>
                  </a:txBody>
                  <a:tcPr marL="68580" marR="68580" marT="34290" marB="34290" anchor="ctr"/>
                </a:tc>
                <a:tc>
                  <a:txBody>
                    <a:bodyPr/>
                    <a:lstStyle/>
                    <a:p>
                      <a:pPr algn="ctr"/>
                      <a:r>
                        <a:rPr lang="en-US" sz="1600" b="1" dirty="0">
                          <a:solidFill>
                            <a:schemeClr val="tx1"/>
                          </a:solidFill>
                          <a:latin typeface="+mn-lt"/>
                        </a:rPr>
                        <a:t>Gantry Crane Rehab Project</a:t>
                      </a:r>
                    </a:p>
                  </a:txBody>
                  <a:tcPr marL="68580" marR="68580" marT="34290" marB="34290" anchor="ctr"/>
                </a:tc>
                <a:tc>
                  <a:txBody>
                    <a:bodyPr/>
                    <a:lstStyle/>
                    <a:p>
                      <a:pPr algn="ctr"/>
                      <a:r>
                        <a:rPr lang="en-US" sz="1600" b="1" dirty="0">
                          <a:solidFill>
                            <a:schemeClr val="tx1"/>
                          </a:solidFill>
                          <a:latin typeface="+mn-lt"/>
                        </a:rPr>
                        <a:t>$700,000.00</a:t>
                      </a:r>
                    </a:p>
                  </a:txBody>
                  <a:tcPr marL="68580" marR="68580" marT="34290" marB="34290" anchor="ctr"/>
                </a:tc>
                <a:tc>
                  <a:txBody>
                    <a:bodyPr/>
                    <a:lstStyle/>
                    <a:p>
                      <a:pPr algn="ctr"/>
                      <a:r>
                        <a:rPr lang="en-US" sz="1600" b="1" dirty="0">
                          <a:solidFill>
                            <a:schemeClr val="tx1"/>
                          </a:solidFill>
                          <a:latin typeface="+mn-lt"/>
                        </a:rPr>
                        <a:t>$700,000.00</a:t>
                      </a:r>
                    </a:p>
                  </a:txBody>
                  <a:tcPr marL="68580" marR="68580" marT="34290" marB="34290" anchor="ctr"/>
                </a:tc>
                <a:extLst>
                  <a:ext uri="{0D108BD9-81ED-4DB2-BD59-A6C34878D82A}">
                    <a16:rowId xmlns:a16="http://schemas.microsoft.com/office/drawing/2014/main" val="1399548088"/>
                  </a:ext>
                </a:extLst>
              </a:tr>
              <a:tr h="424426">
                <a:tc>
                  <a:txBody>
                    <a:bodyPr/>
                    <a:lstStyle/>
                    <a:p>
                      <a:pPr algn="ctr"/>
                      <a:r>
                        <a:rPr lang="en-US" sz="1600" b="1" dirty="0">
                          <a:solidFill>
                            <a:schemeClr val="tx1"/>
                          </a:solidFill>
                          <a:latin typeface="+mn-lt"/>
                        </a:rPr>
                        <a:t>Maysville</a:t>
                      </a:r>
                    </a:p>
                  </a:txBody>
                  <a:tcPr marL="68580" marR="68580" marT="34290" marB="34290" anchor="ctr"/>
                </a:tc>
                <a:tc>
                  <a:txBody>
                    <a:bodyPr/>
                    <a:lstStyle/>
                    <a:p>
                      <a:pPr algn="ctr"/>
                      <a:r>
                        <a:rPr lang="en-US" sz="1600" b="1" dirty="0">
                          <a:solidFill>
                            <a:schemeClr val="tx1"/>
                          </a:solidFill>
                          <a:latin typeface="+mn-lt"/>
                        </a:rPr>
                        <a:t>Riverport Equipment Purchase Project </a:t>
                      </a:r>
                    </a:p>
                  </a:txBody>
                  <a:tcPr marL="68580" marR="68580" marT="34290" marB="34290" anchor="ctr"/>
                </a:tc>
                <a:tc>
                  <a:txBody>
                    <a:bodyPr/>
                    <a:lstStyle/>
                    <a:p>
                      <a:pPr algn="ctr"/>
                      <a:r>
                        <a:rPr lang="en-US" sz="1600" b="1" dirty="0">
                          <a:solidFill>
                            <a:schemeClr val="tx1"/>
                          </a:solidFill>
                          <a:latin typeface="+mn-lt"/>
                        </a:rPr>
                        <a:t>$622,522.00</a:t>
                      </a:r>
                    </a:p>
                  </a:txBody>
                  <a:tcPr marL="68580" marR="68580" marT="34290" marB="34290" anchor="ctr"/>
                </a:tc>
                <a:tc>
                  <a:txBody>
                    <a:bodyPr/>
                    <a:lstStyle/>
                    <a:p>
                      <a:pPr algn="ctr"/>
                      <a:r>
                        <a:rPr lang="en-US" sz="1600" b="1" dirty="0">
                          <a:solidFill>
                            <a:schemeClr val="tx1"/>
                          </a:solidFill>
                          <a:latin typeface="+mn-lt"/>
                        </a:rPr>
                        <a:t>$622,522.00</a:t>
                      </a:r>
                    </a:p>
                  </a:txBody>
                  <a:tcPr marL="68580" marR="68580" marT="34290" marB="34290" anchor="ctr"/>
                </a:tc>
                <a:extLst>
                  <a:ext uri="{0D108BD9-81ED-4DB2-BD59-A6C34878D82A}">
                    <a16:rowId xmlns:a16="http://schemas.microsoft.com/office/drawing/2014/main" val="3115326195"/>
                  </a:ext>
                </a:extLst>
              </a:tr>
              <a:tr h="424426">
                <a:tc>
                  <a:txBody>
                    <a:bodyPr/>
                    <a:lstStyle/>
                    <a:p>
                      <a:pPr algn="ctr"/>
                      <a:r>
                        <a:rPr lang="en-US" sz="1600" b="1" dirty="0">
                          <a:solidFill>
                            <a:schemeClr val="tx1"/>
                          </a:solidFill>
                          <a:latin typeface="+mn-lt"/>
                        </a:rPr>
                        <a:t>Owensboro</a:t>
                      </a:r>
                    </a:p>
                  </a:txBody>
                  <a:tcPr marL="68580" marR="68580" marT="34290" marB="34290" anchor="ctr"/>
                </a:tc>
                <a:tc>
                  <a:txBody>
                    <a:bodyPr/>
                    <a:lstStyle/>
                    <a:p>
                      <a:pPr algn="ctr"/>
                      <a:r>
                        <a:rPr lang="en-US" sz="1600" b="1" dirty="0">
                          <a:solidFill>
                            <a:schemeClr val="tx1"/>
                          </a:solidFill>
                          <a:latin typeface="+mn-lt"/>
                        </a:rPr>
                        <a:t>Warehouse 10 Project</a:t>
                      </a:r>
                    </a:p>
                  </a:txBody>
                  <a:tcPr marL="68580" marR="68580" marT="34290" marB="34290" anchor="ctr"/>
                </a:tc>
                <a:tc>
                  <a:txBody>
                    <a:bodyPr/>
                    <a:lstStyle/>
                    <a:p>
                      <a:pPr algn="ctr"/>
                      <a:r>
                        <a:rPr lang="en-US" sz="1600" b="1" dirty="0">
                          <a:solidFill>
                            <a:schemeClr val="tx1"/>
                          </a:solidFill>
                          <a:latin typeface="+mn-lt"/>
                        </a:rPr>
                        <a:t>$1,063,954.00</a:t>
                      </a:r>
                    </a:p>
                  </a:txBody>
                  <a:tcPr marL="68580" marR="68580" marT="34290" marB="34290" anchor="ctr"/>
                </a:tc>
                <a:tc>
                  <a:txBody>
                    <a:bodyPr/>
                    <a:lstStyle/>
                    <a:p>
                      <a:pPr algn="ctr"/>
                      <a:r>
                        <a:rPr lang="en-US" sz="1600" b="1" dirty="0">
                          <a:solidFill>
                            <a:schemeClr val="tx1"/>
                          </a:solidFill>
                          <a:latin typeface="+mn-lt"/>
                        </a:rPr>
                        <a:t>$750,000.00</a:t>
                      </a:r>
                    </a:p>
                  </a:txBody>
                  <a:tcPr marL="68580" marR="68580" marT="34290" marB="34290" anchor="ctr"/>
                </a:tc>
                <a:extLst>
                  <a:ext uri="{0D108BD9-81ED-4DB2-BD59-A6C34878D82A}">
                    <a16:rowId xmlns:a16="http://schemas.microsoft.com/office/drawing/2014/main" val="1873150434"/>
                  </a:ext>
                </a:extLst>
              </a:tr>
              <a:tr h="424426">
                <a:tc>
                  <a:txBody>
                    <a:bodyPr/>
                    <a:lstStyle/>
                    <a:p>
                      <a:pPr algn="ctr"/>
                      <a:r>
                        <a:rPr lang="en-US" sz="1600" b="1" dirty="0">
                          <a:solidFill>
                            <a:schemeClr val="tx1"/>
                          </a:solidFill>
                          <a:latin typeface="+mn-lt"/>
                        </a:rPr>
                        <a:t>Paducah</a:t>
                      </a:r>
                    </a:p>
                  </a:txBody>
                  <a:tcPr marL="68580" marR="68580" marT="34290" marB="34290" anchor="ctr"/>
                </a:tc>
                <a:tc>
                  <a:txBody>
                    <a:bodyPr/>
                    <a:lstStyle/>
                    <a:p>
                      <a:pPr algn="ctr"/>
                      <a:r>
                        <a:rPr lang="en-US" sz="1600" b="1" dirty="0">
                          <a:solidFill>
                            <a:schemeClr val="tx1"/>
                          </a:solidFill>
                          <a:latin typeface="+mn-lt"/>
                        </a:rPr>
                        <a:t>Barge Cell Revitalization Project</a:t>
                      </a:r>
                    </a:p>
                  </a:txBody>
                  <a:tcPr marL="68580" marR="68580" marT="34290" marB="34290" anchor="ctr"/>
                </a:tc>
                <a:tc>
                  <a:txBody>
                    <a:bodyPr/>
                    <a:lstStyle/>
                    <a:p>
                      <a:pPr algn="ctr"/>
                      <a:r>
                        <a:rPr lang="en-US" sz="1600" b="1" dirty="0">
                          <a:solidFill>
                            <a:schemeClr val="tx1"/>
                          </a:solidFill>
                          <a:latin typeface="+mn-lt"/>
                        </a:rPr>
                        <a:t>$750,000.00</a:t>
                      </a:r>
                    </a:p>
                  </a:txBody>
                  <a:tcPr marL="68580" marR="68580" marT="34290" marB="34290" anchor="ctr"/>
                </a:tc>
                <a:tc>
                  <a:txBody>
                    <a:bodyPr/>
                    <a:lstStyle/>
                    <a:p>
                      <a:pPr algn="ctr"/>
                      <a:r>
                        <a:rPr lang="en-US" sz="1600" b="1" dirty="0">
                          <a:solidFill>
                            <a:schemeClr val="tx1"/>
                          </a:solidFill>
                          <a:latin typeface="+mn-lt"/>
                        </a:rPr>
                        <a:t>$750,000.00</a:t>
                      </a:r>
                    </a:p>
                  </a:txBody>
                  <a:tcPr marL="68580" marR="68580" marT="34290" marB="34290" anchor="ctr"/>
                </a:tc>
                <a:extLst>
                  <a:ext uri="{0D108BD9-81ED-4DB2-BD59-A6C34878D82A}">
                    <a16:rowId xmlns:a16="http://schemas.microsoft.com/office/drawing/2014/main" val="1071592912"/>
                  </a:ext>
                </a:extLst>
              </a:tr>
              <a:tr h="424426">
                <a:tc>
                  <a:txBody>
                    <a:bodyPr/>
                    <a:lstStyle/>
                    <a:p>
                      <a:pPr algn="ctr"/>
                      <a:endParaRPr lang="en-US" sz="1600" b="1" dirty="0">
                        <a:solidFill>
                          <a:srgbClr val="FFFF00"/>
                        </a:solidFill>
                        <a:highlight>
                          <a:srgbClr val="FFFF00"/>
                        </a:highlight>
                        <a:latin typeface="+mn-lt"/>
                      </a:endParaRPr>
                    </a:p>
                  </a:txBody>
                  <a:tcPr marL="68580" marR="68580" marT="34290" marB="34290" anchor="ctr"/>
                </a:tc>
                <a:tc>
                  <a:txBody>
                    <a:bodyPr/>
                    <a:lstStyle/>
                    <a:p>
                      <a:pPr algn="ctr"/>
                      <a:r>
                        <a:rPr lang="en-US" sz="1600" b="1" dirty="0">
                          <a:solidFill>
                            <a:schemeClr val="tx1"/>
                          </a:solidFill>
                          <a:latin typeface="+mn-lt"/>
                        </a:rPr>
                        <a:t>Total</a:t>
                      </a:r>
                    </a:p>
                  </a:txBody>
                  <a:tcPr marL="68580" marR="68580" marT="34290" marB="34290" anchor="ctr"/>
                </a:tc>
                <a:tc>
                  <a:txBody>
                    <a:bodyPr/>
                    <a:lstStyle/>
                    <a:p>
                      <a:pPr algn="ctr"/>
                      <a:endParaRPr lang="en-US" sz="1600" b="1" dirty="0">
                        <a:solidFill>
                          <a:schemeClr val="tx1"/>
                        </a:solidFill>
                        <a:latin typeface="+mn-lt"/>
                      </a:endParaRPr>
                    </a:p>
                  </a:txBody>
                  <a:tcPr marL="68580" marR="68580" marT="34290" marB="34290" anchor="ctr"/>
                </a:tc>
                <a:tc>
                  <a:txBody>
                    <a:bodyPr/>
                    <a:lstStyle/>
                    <a:p>
                      <a:pPr algn="ctr"/>
                      <a:r>
                        <a:rPr lang="en-US" sz="1600" b="1" dirty="0">
                          <a:solidFill>
                            <a:schemeClr val="tx1"/>
                          </a:solidFill>
                          <a:latin typeface="+mn-lt"/>
                        </a:rPr>
                        <a:t>$5,072,522.00</a:t>
                      </a:r>
                    </a:p>
                  </a:txBody>
                  <a:tcPr marL="68580" marR="68580" marT="34290" marB="34290" anchor="ctr"/>
                </a:tc>
                <a:extLst>
                  <a:ext uri="{0D108BD9-81ED-4DB2-BD59-A6C34878D82A}">
                    <a16:rowId xmlns:a16="http://schemas.microsoft.com/office/drawing/2014/main" val="2195476940"/>
                  </a:ext>
                </a:extLst>
              </a:tr>
            </a:tbl>
          </a:graphicData>
        </a:graphic>
      </p:graphicFrame>
    </p:spTree>
    <p:extLst>
      <p:ext uri="{BB962C8B-B14F-4D97-AF65-F5344CB8AC3E}">
        <p14:creationId xmlns:p14="http://schemas.microsoft.com/office/powerpoint/2010/main" val="298925821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Eddyville Riverport and Industrial Development Authority</a:t>
            </a:r>
            <a:br>
              <a:rPr lang="en-US" sz="2400" dirty="0">
                <a:latin typeface="+mn-lt"/>
              </a:rPr>
            </a:br>
            <a:r>
              <a:rPr lang="en-US" sz="2400" dirty="0">
                <a:latin typeface="+mn-lt"/>
              </a:rPr>
              <a:t>Dolphin Installation Project</a:t>
            </a:r>
            <a:br>
              <a:rPr lang="en-US" sz="2400" dirty="0">
                <a:latin typeface="+mn-lt"/>
              </a:rPr>
            </a:br>
            <a:r>
              <a:rPr lang="en-US" sz="2400" dirty="0">
                <a:latin typeface="+mn-lt"/>
              </a:rPr>
              <a:t>Total Cost: $1,498,905.00 – KPRCM Funds Awarded: $750,000.00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6776815" y="1609997"/>
            <a:ext cx="5304609" cy="906699"/>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install three mooring dolphins to facilitate the staging of additional barges. The mooring dolphins will provide efficient access for the movement of barge traffic without delaying current operations at the port.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8" name="Picture 7" descr="A diagram of a pool&#10;&#10;Description automatically generated">
            <a:extLst>
              <a:ext uri="{FF2B5EF4-FFF2-40B4-BE49-F238E27FC236}">
                <a16:creationId xmlns:a16="http://schemas.microsoft.com/office/drawing/2014/main" id="{7AC2D3C6-14F1-E37B-7FF5-A7B95225B32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0576" y="1609998"/>
            <a:ext cx="2135876" cy="4828374"/>
          </a:xfrm>
          <a:prstGeom prst="rect">
            <a:avLst/>
          </a:prstGeom>
        </p:spPr>
      </p:pic>
      <p:pic>
        <p:nvPicPr>
          <p:cNvPr id="10" name="Picture 9" descr="Aerial view of a channel with boats and a bridge&#10;&#10;Description automatically generated with medium confidence">
            <a:extLst>
              <a:ext uri="{FF2B5EF4-FFF2-40B4-BE49-F238E27FC236}">
                <a16:creationId xmlns:a16="http://schemas.microsoft.com/office/drawing/2014/main" id="{4D439133-8075-0CBD-2E9C-5746CB49E57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800220" y="2587768"/>
            <a:ext cx="7181268" cy="3286088"/>
          </a:xfrm>
          <a:prstGeom prst="rect">
            <a:avLst/>
          </a:prstGeom>
        </p:spPr>
      </p:pic>
    </p:spTree>
    <p:extLst>
      <p:ext uri="{BB962C8B-B14F-4D97-AF65-F5344CB8AC3E}">
        <p14:creationId xmlns:p14="http://schemas.microsoft.com/office/powerpoint/2010/main" val="413468708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Henderson County Riverport Authority</a:t>
            </a:r>
            <a:br>
              <a:rPr lang="en-US" sz="2400" dirty="0">
                <a:latin typeface="+mn-lt"/>
              </a:rPr>
            </a:br>
            <a:r>
              <a:rPr lang="en-US" sz="2400" dirty="0">
                <a:latin typeface="+mn-lt"/>
              </a:rPr>
              <a:t>Electric Material Handler Project</a:t>
            </a:r>
            <a:br>
              <a:rPr lang="en-US" sz="2400" dirty="0">
                <a:latin typeface="+mn-lt"/>
              </a:rPr>
            </a:br>
            <a:r>
              <a:rPr lang="en-US" sz="2400" dirty="0">
                <a:latin typeface="+mn-lt"/>
              </a:rPr>
              <a:t>Total Cost: $2,000,190.00 – KPRCM Funds Awarded: $750,000.00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6417892" y="1635635"/>
            <a:ext cx="5620543" cy="1384300"/>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purchase a new material handler to replace the mobile conveyor system at secondary dock slated for removal. Material handler would facilitate loading and unlading of bulk fertilizer, aggregates, grain and scrap. Would also provide backup to existing 40-year-old 125-ton cable crane.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erial view of a dock with several cranes&#10;&#10;Description automatically generated with medium confidence">
            <a:extLst>
              <a:ext uri="{FF2B5EF4-FFF2-40B4-BE49-F238E27FC236}">
                <a16:creationId xmlns:a16="http://schemas.microsoft.com/office/drawing/2014/main" id="{18EFCBE7-12B8-6DBD-0C2A-1D58C20FEB4F}"/>
              </a:ext>
            </a:extLst>
          </p:cNvPr>
          <p:cNvPicPr>
            <a:picLocks noChangeAspect="1"/>
          </p:cNvPicPr>
          <p:nvPr/>
        </p:nvPicPr>
        <p:blipFill rotWithShape="1">
          <a:blip r:embed="rId2">
            <a:extLst>
              <a:ext uri="{28A0092B-C50C-407E-A947-70E740481C1C}">
                <a14:useLocalDpi xmlns:a14="http://schemas.microsoft.com/office/drawing/2010/main" val="0"/>
              </a:ext>
            </a:extLst>
          </a:blip>
          <a:srcRect l="9416"/>
          <a:stretch/>
        </p:blipFill>
        <p:spPr>
          <a:xfrm>
            <a:off x="3520867" y="3098697"/>
            <a:ext cx="4638107" cy="3058257"/>
          </a:xfrm>
          <a:prstGeom prst="rect">
            <a:avLst/>
          </a:prstGeom>
        </p:spPr>
      </p:pic>
      <p:pic>
        <p:nvPicPr>
          <p:cNvPr id="9" name="Picture 8" descr="A large metal conveyor belt&#10;&#10;Description automatically generated">
            <a:extLst>
              <a:ext uri="{FF2B5EF4-FFF2-40B4-BE49-F238E27FC236}">
                <a16:creationId xmlns:a16="http://schemas.microsoft.com/office/drawing/2014/main" id="{E120A1C3-905D-3877-BD3B-75327D41EDA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645800"/>
            <a:ext cx="3520867" cy="4797665"/>
          </a:xfrm>
          <a:prstGeom prst="rect">
            <a:avLst/>
          </a:prstGeom>
        </p:spPr>
      </p:pic>
      <p:pic>
        <p:nvPicPr>
          <p:cNvPr id="11" name="Picture 10" descr="A green machine with a bucket on the side&#10;&#10;Description automatically generated with medium confidence">
            <a:extLst>
              <a:ext uri="{FF2B5EF4-FFF2-40B4-BE49-F238E27FC236}">
                <a16:creationId xmlns:a16="http://schemas.microsoft.com/office/drawing/2014/main" id="{2386C14B-B277-B91B-0EE0-96A766809C15}"/>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46691" y="3098697"/>
            <a:ext cx="3791743" cy="2626914"/>
          </a:xfrm>
          <a:prstGeom prst="rect">
            <a:avLst/>
          </a:prstGeom>
        </p:spPr>
      </p:pic>
    </p:spTree>
    <p:extLst>
      <p:ext uri="{BB962C8B-B14F-4D97-AF65-F5344CB8AC3E}">
        <p14:creationId xmlns:p14="http://schemas.microsoft.com/office/powerpoint/2010/main" val="14091424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Hickman Fulton County Riverport Authority</a:t>
            </a:r>
            <a:br>
              <a:rPr lang="en-US" sz="2400" dirty="0">
                <a:latin typeface="+mn-lt"/>
              </a:rPr>
            </a:br>
            <a:r>
              <a:rPr lang="en-US" sz="2400" dirty="0">
                <a:latin typeface="+mn-lt"/>
              </a:rPr>
              <a:t>Mooring Dock Cell Repair Project</a:t>
            </a:r>
            <a:br>
              <a:rPr lang="en-US" sz="2400" dirty="0">
                <a:latin typeface="+mn-lt"/>
              </a:rPr>
            </a:br>
            <a:r>
              <a:rPr lang="en-US" sz="2400" dirty="0">
                <a:latin typeface="+mn-lt"/>
              </a:rPr>
              <a:t>Total Cost: $550,000.00 – KPRCM Funds Awarded: $481,900.00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6298250" y="1609998"/>
            <a:ext cx="5783174" cy="962286"/>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make long term repairs to Mooring Cells 2, 3, and 4. Temporary patches and repairs have been made, but full circumference bands are needed for protection and stability and to prevent loss of internal ballast stone.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bridge over a river&#10;&#10;Description automatically generated with medium confidence">
            <a:extLst>
              <a:ext uri="{FF2B5EF4-FFF2-40B4-BE49-F238E27FC236}">
                <a16:creationId xmlns:a16="http://schemas.microsoft.com/office/drawing/2014/main" id="{D1C40946-B46A-0554-FAA4-DD82C93A38C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793811" y="2742434"/>
            <a:ext cx="5950395" cy="3704543"/>
          </a:xfrm>
          <a:prstGeom prst="rect">
            <a:avLst/>
          </a:prstGeom>
        </p:spPr>
      </p:pic>
      <p:pic>
        <p:nvPicPr>
          <p:cNvPr id="9" name="Picture 8" descr="A close up of a metal wall&#10;&#10;Description automatically generated">
            <a:extLst>
              <a:ext uri="{FF2B5EF4-FFF2-40B4-BE49-F238E27FC236}">
                <a16:creationId xmlns:a16="http://schemas.microsoft.com/office/drawing/2014/main" id="{55D531BC-5B01-EB2E-F59A-DFC24142791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0575" y="1609998"/>
            <a:ext cx="3572661" cy="4763548"/>
          </a:xfrm>
          <a:prstGeom prst="rect">
            <a:avLst/>
          </a:prstGeom>
        </p:spPr>
      </p:pic>
    </p:spTree>
    <p:extLst>
      <p:ext uri="{BB962C8B-B14F-4D97-AF65-F5344CB8AC3E}">
        <p14:creationId xmlns:p14="http://schemas.microsoft.com/office/powerpoint/2010/main" val="161212352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Hickman Fulton County Riverport Authority</a:t>
            </a:r>
            <a:br>
              <a:rPr lang="en-US" sz="2400" dirty="0">
                <a:latin typeface="+mn-lt"/>
              </a:rPr>
            </a:br>
            <a:r>
              <a:rPr lang="en-US" sz="2400" dirty="0">
                <a:latin typeface="+mn-lt"/>
              </a:rPr>
              <a:t> Volvo L90H2 Wheeled Loader Project</a:t>
            </a:r>
            <a:br>
              <a:rPr lang="en-US" sz="2400" dirty="0">
                <a:latin typeface="+mn-lt"/>
              </a:rPr>
            </a:br>
            <a:r>
              <a:rPr lang="en-US" sz="2400" dirty="0">
                <a:latin typeface="+mn-lt"/>
              </a:rPr>
              <a:t>Total Cost: $305,100.00 – KPRCM Funds Awarded: $268,100.00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6588807" y="1609998"/>
            <a:ext cx="5492617" cy="1457942"/>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replace wheel loader from 2003 that has become increasing difficult to maintain due to its age. New Volvo L90H2 Wheeled Loader would be used to load and unload bulk materials to truck once unloaded from barges. Loader would be purchased from Statewide Master Agreement.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yellow tractor with a bucket&#10;&#10;Description automatically generated">
            <a:extLst>
              <a:ext uri="{FF2B5EF4-FFF2-40B4-BE49-F238E27FC236}">
                <a16:creationId xmlns:a16="http://schemas.microsoft.com/office/drawing/2014/main" id="{C833B757-0994-D650-9497-B42817958B61}"/>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588807" y="3170489"/>
            <a:ext cx="4091307" cy="2533799"/>
          </a:xfrm>
          <a:prstGeom prst="rect">
            <a:avLst/>
          </a:prstGeom>
        </p:spPr>
      </p:pic>
      <p:pic>
        <p:nvPicPr>
          <p:cNvPr id="9" name="Picture 8" descr="A yellow tractor parked on the side of a road&#10;&#10;Description automatically generated">
            <a:extLst>
              <a:ext uri="{FF2B5EF4-FFF2-40B4-BE49-F238E27FC236}">
                <a16:creationId xmlns:a16="http://schemas.microsoft.com/office/drawing/2014/main" id="{2D182580-D5E5-E3E9-1F6A-692EF1B85BD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10576" y="1609998"/>
            <a:ext cx="6273132" cy="3744043"/>
          </a:xfrm>
          <a:prstGeom prst="rect">
            <a:avLst/>
          </a:prstGeom>
        </p:spPr>
      </p:pic>
    </p:spTree>
    <p:extLst>
      <p:ext uri="{BB962C8B-B14F-4D97-AF65-F5344CB8AC3E}">
        <p14:creationId xmlns:p14="http://schemas.microsoft.com/office/powerpoint/2010/main" val="244723085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Louisville Jefferson County Riverport Authority</a:t>
            </a:r>
            <a:br>
              <a:rPr lang="en-US" sz="2400" dirty="0">
                <a:latin typeface="+mn-lt"/>
              </a:rPr>
            </a:br>
            <a:r>
              <a:rPr lang="en-US" sz="2400" dirty="0">
                <a:latin typeface="+mn-lt"/>
              </a:rPr>
              <a:t> Gantry Crane Rehab Project</a:t>
            </a:r>
            <a:br>
              <a:rPr lang="en-US" sz="2400" dirty="0">
                <a:latin typeface="+mn-lt"/>
              </a:rPr>
            </a:br>
            <a:r>
              <a:rPr lang="en-US" sz="2400" dirty="0">
                <a:latin typeface="+mn-lt"/>
              </a:rPr>
              <a:t>Total Cost: $700,000.00 – KPRCM Funds Awarded: $700,000.00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196553" y="1609998"/>
            <a:ext cx="11884871" cy="825554"/>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replace 35-year-old gantry cranes electronic power, command control, cab, and braking systems. Rehab project would make river transportation more reliable for customers, improve safety and make river dock’s business sustainable.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large metal structure with a crane&#10;&#10;Description automatically generated">
            <a:extLst>
              <a:ext uri="{FF2B5EF4-FFF2-40B4-BE49-F238E27FC236}">
                <a16:creationId xmlns:a16="http://schemas.microsoft.com/office/drawing/2014/main" id="{497939E8-29AD-69BB-EB21-C2B84FEB2F0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77525" y="2582965"/>
            <a:ext cx="7691215" cy="4202700"/>
          </a:xfrm>
          <a:prstGeom prst="rect">
            <a:avLst/>
          </a:prstGeom>
        </p:spPr>
      </p:pic>
    </p:spTree>
    <p:extLst>
      <p:ext uri="{BB962C8B-B14F-4D97-AF65-F5344CB8AC3E}">
        <p14:creationId xmlns:p14="http://schemas.microsoft.com/office/powerpoint/2010/main" val="342394044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Maysville Mason County Riverport Authority</a:t>
            </a:r>
            <a:br>
              <a:rPr lang="en-US" sz="2400" dirty="0">
                <a:latin typeface="+mn-lt"/>
              </a:rPr>
            </a:br>
            <a:r>
              <a:rPr lang="en-US" sz="2400" dirty="0">
                <a:latin typeface="+mn-lt"/>
              </a:rPr>
              <a:t>Riverport Equipment Purchase Project</a:t>
            </a:r>
            <a:br>
              <a:rPr lang="en-US" sz="2400" dirty="0">
                <a:latin typeface="+mn-lt"/>
              </a:rPr>
            </a:br>
            <a:r>
              <a:rPr lang="en-US" sz="2400" dirty="0">
                <a:latin typeface="+mn-lt"/>
              </a:rPr>
              <a:t>Total Cost: $622,522.00 – KPRCM Funds Awarded: $622,522.00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5725682" y="1632484"/>
            <a:ext cx="6372833" cy="1295572"/>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purchase Triple Stack Portable Transfer Conveyor, Large Wheel Loader, and Radial Stacker to allow Riverport to continue current operations consisting of loading coal ash from the adjacent rail line facility. Also allow expansion of operations to include agricultural transport.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yellow and black tractor&#10;&#10;Description automatically generated">
            <a:extLst>
              <a:ext uri="{FF2B5EF4-FFF2-40B4-BE49-F238E27FC236}">
                <a16:creationId xmlns:a16="http://schemas.microsoft.com/office/drawing/2014/main" id="{1685AA4E-ACD7-3B5C-25DC-F71CB01E19C4}"/>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921176" y="3070654"/>
            <a:ext cx="4177339" cy="2586662"/>
          </a:xfrm>
          <a:prstGeom prst="rect">
            <a:avLst/>
          </a:prstGeom>
        </p:spPr>
      </p:pic>
      <p:pic>
        <p:nvPicPr>
          <p:cNvPr id="9" name="Picture 8" descr="A long shot of a machine&#10;&#10;Description automatically generated">
            <a:extLst>
              <a:ext uri="{FF2B5EF4-FFF2-40B4-BE49-F238E27FC236}">
                <a16:creationId xmlns:a16="http://schemas.microsoft.com/office/drawing/2014/main" id="{0FB69B55-2F4E-7F65-F96F-DB4957538E72}"/>
              </a:ext>
            </a:extLst>
          </p:cNvPr>
          <p:cNvPicPr>
            <a:picLocks noChangeAspect="1"/>
          </p:cNvPicPr>
          <p:nvPr/>
        </p:nvPicPr>
        <p:blipFill rotWithShape="1">
          <a:blip r:embed="rId3">
            <a:extLst>
              <a:ext uri="{28A0092B-C50C-407E-A947-70E740481C1C}">
                <a14:useLocalDpi xmlns:a14="http://schemas.microsoft.com/office/drawing/2010/main" val="0"/>
              </a:ext>
            </a:extLst>
          </a:blip>
          <a:srcRect t="31439" b="-13400"/>
          <a:stretch/>
        </p:blipFill>
        <p:spPr>
          <a:xfrm>
            <a:off x="93485" y="1632484"/>
            <a:ext cx="5479241" cy="2679048"/>
          </a:xfrm>
          <a:prstGeom prst="rect">
            <a:avLst/>
          </a:prstGeom>
        </p:spPr>
      </p:pic>
      <p:pic>
        <p:nvPicPr>
          <p:cNvPr id="11" name="Picture 10" descr="A long shot of a truck&#10;&#10;Description automatically generated">
            <a:extLst>
              <a:ext uri="{FF2B5EF4-FFF2-40B4-BE49-F238E27FC236}">
                <a16:creationId xmlns:a16="http://schemas.microsoft.com/office/drawing/2014/main" id="{01544A71-57BE-0064-1484-DD6C2E5592EB}"/>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001809" y="4076344"/>
            <a:ext cx="6688236" cy="2475735"/>
          </a:xfrm>
          <a:prstGeom prst="rect">
            <a:avLst/>
          </a:prstGeom>
        </p:spPr>
      </p:pic>
    </p:spTree>
    <p:extLst>
      <p:ext uri="{BB962C8B-B14F-4D97-AF65-F5344CB8AC3E}">
        <p14:creationId xmlns:p14="http://schemas.microsoft.com/office/powerpoint/2010/main" val="421092388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Owensboro Riverport Authority</a:t>
            </a:r>
            <a:br>
              <a:rPr lang="en-US" sz="2400" dirty="0">
                <a:latin typeface="+mn-lt"/>
              </a:rPr>
            </a:br>
            <a:r>
              <a:rPr lang="en-US" sz="2400" dirty="0">
                <a:latin typeface="+mn-lt"/>
              </a:rPr>
              <a:t>Warehouse 10 Project</a:t>
            </a:r>
            <a:br>
              <a:rPr lang="en-US" sz="2400" dirty="0">
                <a:latin typeface="+mn-lt"/>
              </a:rPr>
            </a:br>
            <a:r>
              <a:rPr lang="en-US" sz="2400" dirty="0">
                <a:latin typeface="+mn-lt"/>
              </a:rPr>
              <a:t>Total Cost: $1,063,954.00 – KPRCM Funds Awarded: $750,000.00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5033473" y="1609997"/>
            <a:ext cx="7047951" cy="1116111"/>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ORA recently purchased the disused property and rehabilitated existing structures. This project would be 2</a:t>
            </a:r>
            <a:r>
              <a:rPr lang="en-US" sz="1600" baseline="30000" dirty="0">
                <a:ea typeface="+mj-ea"/>
                <a:cs typeface="+mj-cs"/>
              </a:rPr>
              <a:t>nd</a:t>
            </a:r>
            <a:r>
              <a:rPr lang="en-US" sz="1600" dirty="0">
                <a:ea typeface="+mj-ea"/>
                <a:cs typeface="+mj-cs"/>
              </a:rPr>
              <a:t> phase to install new electric and build an overhang dock area for loading out during all conditions prior to being able to lease out facility for bulk storage.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9" name="Picture 8" descr="A building with a roof&#10;&#10;Description automatically generated with medium confidence">
            <a:extLst>
              <a:ext uri="{FF2B5EF4-FFF2-40B4-BE49-F238E27FC236}">
                <a16:creationId xmlns:a16="http://schemas.microsoft.com/office/drawing/2014/main" id="{8F7A9F9F-B91D-88DB-0E4E-C5110DC0D7C1}"/>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437339" y="3535897"/>
            <a:ext cx="4935354" cy="2849993"/>
          </a:xfrm>
          <a:prstGeom prst="rect">
            <a:avLst/>
          </a:prstGeom>
        </p:spPr>
      </p:pic>
      <p:pic>
        <p:nvPicPr>
          <p:cNvPr id="11" name="Picture 10" descr="Aerial view of a factory and water&#10;&#10;Description automatically generated with medium confidence">
            <a:extLst>
              <a:ext uri="{FF2B5EF4-FFF2-40B4-BE49-F238E27FC236}">
                <a16:creationId xmlns:a16="http://schemas.microsoft.com/office/drawing/2014/main" id="{AC24CE8D-4426-DAE0-2994-E3131CF17B2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641937" y="2853285"/>
            <a:ext cx="4439488" cy="2902290"/>
          </a:xfrm>
          <a:prstGeom prst="rect">
            <a:avLst/>
          </a:prstGeom>
        </p:spPr>
      </p:pic>
      <p:pic>
        <p:nvPicPr>
          <p:cNvPr id="7" name="Picture 6" descr="A white building with a blue wall&#10;&#10;Description automatically generated with medium confidence">
            <a:extLst>
              <a:ext uri="{FF2B5EF4-FFF2-40B4-BE49-F238E27FC236}">
                <a16:creationId xmlns:a16="http://schemas.microsoft.com/office/drawing/2014/main" id="{CA75A15D-CDF9-D6BD-9C59-DDACA1724FCE}"/>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10576" y="1609997"/>
            <a:ext cx="4708733" cy="2257024"/>
          </a:xfrm>
          <a:prstGeom prst="rect">
            <a:avLst/>
          </a:prstGeom>
        </p:spPr>
      </p:pic>
    </p:spTree>
    <p:extLst>
      <p:ext uri="{BB962C8B-B14F-4D97-AF65-F5344CB8AC3E}">
        <p14:creationId xmlns:p14="http://schemas.microsoft.com/office/powerpoint/2010/main" val="358820917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Paducah McCracken County Riverport Authority</a:t>
            </a:r>
            <a:br>
              <a:rPr lang="en-US" sz="2400" dirty="0">
                <a:latin typeface="+mn-lt"/>
              </a:rPr>
            </a:br>
            <a:r>
              <a:rPr lang="en-US" sz="2400" dirty="0">
                <a:latin typeface="+mn-lt"/>
              </a:rPr>
              <a:t>Barge Cell Revitalization Project</a:t>
            </a:r>
            <a:br>
              <a:rPr lang="en-US" sz="2400" dirty="0">
                <a:latin typeface="+mn-lt"/>
              </a:rPr>
            </a:br>
            <a:r>
              <a:rPr lang="en-US" sz="2400" dirty="0">
                <a:latin typeface="+mn-lt"/>
              </a:rPr>
              <a:t>Total Cost: $750,000.00 – KPRCM Funds Awarded: $750,000.00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7084464" y="1609998"/>
            <a:ext cx="4996960" cy="1287026"/>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involve inspection of nine barge cells by engineers and divers and then begin making repairs to the most needed barge cells. Repairs would involve patches or full bands and replenishing cell aggregate material.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large metal tower in water&#10;&#10;Description automatically generated">
            <a:extLst>
              <a:ext uri="{FF2B5EF4-FFF2-40B4-BE49-F238E27FC236}">
                <a16:creationId xmlns:a16="http://schemas.microsoft.com/office/drawing/2014/main" id="{3F5751FC-F69B-1252-B4E6-C748D73E505A}"/>
              </a:ext>
            </a:extLst>
          </p:cNvPr>
          <p:cNvPicPr>
            <a:picLocks noChangeAspect="1"/>
          </p:cNvPicPr>
          <p:nvPr/>
        </p:nvPicPr>
        <p:blipFill rotWithShape="1">
          <a:blip r:embed="rId2">
            <a:extLst>
              <a:ext uri="{28A0092B-C50C-407E-A947-70E740481C1C}">
                <a14:useLocalDpi xmlns:a14="http://schemas.microsoft.com/office/drawing/2010/main" val="0"/>
              </a:ext>
            </a:extLst>
          </a:blip>
          <a:srcRect b="7863"/>
          <a:stretch/>
        </p:blipFill>
        <p:spPr>
          <a:xfrm>
            <a:off x="8757909" y="2985285"/>
            <a:ext cx="3323516" cy="2750575"/>
          </a:xfrm>
          <a:prstGeom prst="rect">
            <a:avLst/>
          </a:prstGeom>
        </p:spPr>
      </p:pic>
      <p:pic>
        <p:nvPicPr>
          <p:cNvPr id="11" name="Picture 10" descr="A aerial view of a bridge&#10;&#10;Description automatically generated">
            <a:extLst>
              <a:ext uri="{FF2B5EF4-FFF2-40B4-BE49-F238E27FC236}">
                <a16:creationId xmlns:a16="http://schemas.microsoft.com/office/drawing/2014/main" id="{2EF35D6E-A733-CFD4-5977-72C06DAEA80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26014" y="1609999"/>
            <a:ext cx="6727714" cy="2659368"/>
          </a:xfrm>
          <a:prstGeom prst="rect">
            <a:avLst/>
          </a:prstGeom>
        </p:spPr>
      </p:pic>
      <p:pic>
        <p:nvPicPr>
          <p:cNvPr id="9" name="Picture 8" descr="A crane loading a large container&#10;&#10;Description automatically generated with medium confidence">
            <a:extLst>
              <a:ext uri="{FF2B5EF4-FFF2-40B4-BE49-F238E27FC236}">
                <a16:creationId xmlns:a16="http://schemas.microsoft.com/office/drawing/2014/main" id="{7A065A5E-E579-5650-C075-CBAFF38389F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503824" y="3520867"/>
            <a:ext cx="6095825" cy="3031496"/>
          </a:xfrm>
          <a:prstGeom prst="rect">
            <a:avLst/>
          </a:prstGeom>
        </p:spPr>
      </p:pic>
    </p:spTree>
    <p:extLst>
      <p:ext uri="{BB962C8B-B14F-4D97-AF65-F5344CB8AC3E}">
        <p14:creationId xmlns:p14="http://schemas.microsoft.com/office/powerpoint/2010/main" val="20574686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HB 1</a:t>
            </a:r>
            <a:br>
              <a:rPr lang="en-US" sz="4400" dirty="0"/>
            </a:br>
            <a:r>
              <a:rPr lang="en-US" dirty="0"/>
              <a:t>$1.3M Owensboro Riverport Waterline Loop </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553674"/>
            <a:ext cx="11000362" cy="4922377"/>
          </a:xfrm>
        </p:spPr>
        <p:txBody>
          <a:bodyPr>
            <a:normAutofit/>
          </a:bodyPr>
          <a:lstStyle/>
          <a:p>
            <a:pPr marL="0" marR="0">
              <a:lnSpc>
                <a:spcPct val="115000"/>
              </a:lnSpc>
              <a:spcBef>
                <a:spcPts val="0"/>
              </a:spcBef>
              <a:spcAft>
                <a:spcPts val="800"/>
              </a:spcAft>
            </a:pPr>
            <a:r>
              <a:rPr lang="en-US" sz="1800" i="1" kern="100" dirty="0">
                <a:effectLst/>
                <a:ea typeface="Aptos"/>
              </a:rPr>
              <a:t>HB 1, (226) $1,300,000 in fiscal year 2024-2025 to the General Administration and Support budget unit in the Kentucky Transportation Cabinet to be distributed to the Owensboro Riverport Authority to support the construction of the Owensboro riverport waterline loop;</a:t>
            </a:r>
            <a:endParaRPr lang="en-US" sz="1800" kern="100" dirty="0">
              <a:effectLst/>
              <a:ea typeface="Aptos"/>
            </a:endParaRPr>
          </a:p>
          <a:p>
            <a:pPr marL="0" marR="0">
              <a:lnSpc>
                <a:spcPct val="115000"/>
              </a:lnSpc>
              <a:spcBef>
                <a:spcPts val="0"/>
              </a:spcBef>
              <a:spcAft>
                <a:spcPts val="800"/>
              </a:spcAft>
            </a:pPr>
            <a:endParaRPr lang="en-US" sz="1600" kern="100" dirty="0">
              <a:effectLst/>
              <a:ea typeface="Aptos"/>
            </a:endParaRPr>
          </a:p>
          <a:p>
            <a:pPr lvl="1"/>
            <a:endParaRPr lang="en-US" sz="1600" dirty="0">
              <a:solidFill>
                <a:srgbClr val="000000"/>
              </a:solidFill>
              <a:effectLst/>
              <a:ea typeface="Times New Roman" panose="02020603050405020304" pitchFamily="18" charset="0"/>
            </a:endParaRPr>
          </a:p>
          <a:p>
            <a:pPr lvl="1"/>
            <a:endParaRPr lang="en-US" sz="1600" kern="100" dirty="0">
              <a:effectLst/>
              <a:ea typeface="Aptos"/>
            </a:endParaRPr>
          </a:p>
          <a:p>
            <a:endParaRPr lang="en-US" dirty="0"/>
          </a:p>
        </p:txBody>
      </p:sp>
      <p:sp>
        <p:nvSpPr>
          <p:cNvPr id="4" name="TextBox 3">
            <a:extLst>
              <a:ext uri="{FF2B5EF4-FFF2-40B4-BE49-F238E27FC236}">
                <a16:creationId xmlns:a16="http://schemas.microsoft.com/office/drawing/2014/main" id="{22FC8571-9DEA-7E28-80F8-D7EBB8EA4196}"/>
              </a:ext>
            </a:extLst>
          </p:cNvPr>
          <p:cNvSpPr txBox="1"/>
          <p:nvPr/>
        </p:nvSpPr>
        <p:spPr>
          <a:xfrm>
            <a:off x="5360096" y="2575155"/>
            <a:ext cx="6504992" cy="3642600"/>
          </a:xfrm>
          <a:prstGeom prst="rect">
            <a:avLst/>
          </a:prstGeom>
          <a:noFill/>
        </p:spPr>
        <p:txBody>
          <a:bodyPr wrap="square" rtlCol="0">
            <a:spAutoFit/>
          </a:bodyPr>
          <a:lstStyle/>
          <a:p>
            <a:pPr>
              <a:lnSpc>
                <a:spcPct val="107000"/>
              </a:lnSpc>
              <a:spcAft>
                <a:spcPts val="800"/>
              </a:spcAft>
            </a:pPr>
            <a:r>
              <a:rPr lang="en-US" sz="1800" dirty="0">
                <a:effectLst/>
                <a:latin typeface="Arial" panose="020B0604020202020204" pitchFamily="34" charset="0"/>
                <a:ea typeface="Aptos"/>
                <a:cs typeface="Arial" panose="020B0604020202020204" pitchFamily="34" charset="0"/>
              </a:rPr>
              <a:t>This project will include the installation of 4,600 Linear Feet of 12-inch PVC and 700 Linear Feet of 12-inch ductile iron water main and replace four existing hydrants and installing four new hydrants along with a new pump station and valves. Upon completion of this project a new pressure zone and complete a water main loop in the Riverport area, resolving current volume and pressure issues. This project would also increase fire protection for surrounding facilities and improve water quality and supply for twenty-one customers - fifteen commercial and industrial and six residential - as well as improve this area for potential economic development. </a:t>
            </a:r>
            <a:endParaRPr lang="en-US" sz="1800" dirty="0">
              <a:effectLst/>
              <a:latin typeface="Arial" panose="020B0604020202020204" pitchFamily="34" charset="0"/>
              <a:ea typeface="Times New Roman" panose="02020603050405020304" pitchFamily="18" charset="0"/>
              <a:cs typeface="Arial" panose="020B0604020202020204" pitchFamily="34" charset="0"/>
            </a:endParaRPr>
          </a:p>
          <a:p>
            <a:pPr marL="0" marR="0">
              <a:lnSpc>
                <a:spcPct val="107000"/>
              </a:lnSpc>
              <a:spcBef>
                <a:spcPts val="0"/>
              </a:spcBef>
              <a:spcAft>
                <a:spcPts val="800"/>
              </a:spcAft>
            </a:pPr>
            <a:r>
              <a:rPr lang="en-US" sz="1200" b="1" dirty="0">
                <a:effectLst/>
                <a:latin typeface="Arial" panose="020B0604020202020204" pitchFamily="34" charset="0"/>
                <a:ea typeface="Calibri" panose="020F0502020204030204" pitchFamily="34" charset="0"/>
                <a:cs typeface="Times New Roman" panose="02020603050405020304" pitchFamily="18" charset="0"/>
              </a:rPr>
              <a:t> </a:t>
            </a:r>
            <a:endParaRPr lang="en-US" sz="1200" dirty="0">
              <a:effectLst/>
              <a:latin typeface="Calibri" panose="020F0502020204030204" pitchFamily="34" charset="0"/>
              <a:ea typeface="Calibri" panose="020F0502020204030204" pitchFamily="34" charset="0"/>
              <a:cs typeface="Times New Roman" panose="02020603050405020304" pitchFamily="18" charset="0"/>
            </a:endParaRPr>
          </a:p>
        </p:txBody>
      </p:sp>
      <p:pic>
        <p:nvPicPr>
          <p:cNvPr id="8" name="Picture 7">
            <a:extLst>
              <a:ext uri="{FF2B5EF4-FFF2-40B4-BE49-F238E27FC236}">
                <a16:creationId xmlns:a16="http://schemas.microsoft.com/office/drawing/2014/main" id="{EA2D72F1-A1E1-5BC5-CF2D-C3D860682BA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71996" y="2553625"/>
            <a:ext cx="4588396" cy="3966816"/>
          </a:xfrm>
          <a:prstGeom prst="rect">
            <a:avLst/>
          </a:prstGeom>
        </p:spPr>
      </p:pic>
    </p:spTree>
    <p:extLst>
      <p:ext uri="{BB962C8B-B14F-4D97-AF65-F5344CB8AC3E}">
        <p14:creationId xmlns:p14="http://schemas.microsoft.com/office/powerpoint/2010/main" val="96093262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&amp; FY 2026 HB 1</a:t>
            </a:r>
            <a:br>
              <a:rPr lang="en-US" sz="4400" dirty="0"/>
            </a:br>
            <a:r>
              <a:rPr lang="en-US" sz="4400" dirty="0"/>
              <a:t>$7.5M-</a:t>
            </a:r>
            <a:r>
              <a:rPr lang="en-US" dirty="0"/>
              <a:t>Short Line Infrastructure Preservation</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553674"/>
            <a:ext cx="11000362" cy="4922377"/>
          </a:xfrm>
        </p:spPr>
        <p:txBody>
          <a:bodyPr>
            <a:normAutofit/>
          </a:bodyPr>
          <a:lstStyle/>
          <a:p>
            <a:pPr marL="0" marR="0">
              <a:lnSpc>
                <a:spcPct val="115000"/>
              </a:lnSpc>
              <a:spcBef>
                <a:spcPts val="0"/>
              </a:spcBef>
              <a:spcAft>
                <a:spcPts val="800"/>
              </a:spcAft>
            </a:pPr>
            <a:r>
              <a:rPr lang="en-US" sz="1800" i="1" kern="100" dirty="0">
                <a:effectLst/>
                <a:ea typeface="Aptos" panose="02110004020202020204"/>
              </a:rPr>
              <a:t>HB 1 (229) $7,500,000 in each fiscal year to the Department of Highways budget unit in the Kentucky Transportation Cabinet to implement the </a:t>
            </a:r>
            <a:r>
              <a:rPr lang="en-US" sz="1800" i="1" u="sng" kern="100" dirty="0">
                <a:effectLst/>
                <a:ea typeface="Aptos" panose="02110004020202020204"/>
              </a:rPr>
              <a:t>Short Line Infrastructure Preservation Pilot Project</a:t>
            </a:r>
            <a:r>
              <a:rPr lang="en-US" sz="1800" i="1" kern="100" dirty="0">
                <a:effectLst/>
                <a:ea typeface="Aptos" panose="02110004020202020204"/>
              </a:rPr>
              <a:t>. The Cabinet shall coordinate with and make grants to Class II and Class III railroads to preserve and enhance existing rail lines and corridors, retain existing rail-served industries, and attract new industries, and preserve and modernize Kentucky’s rail system. Funds from the pilot project shall be used for the purpose of leveraging state matching dollars in partnership with participating railroads for the railroad federal grant applications, equipment, construction, reconstruction, improvement, or rehabilitation of rail facilities or engineering work associated with capital projects. No funds shall be expended from the pilot project unless matched with non-state funds equaling at least 50 percent of the total amount for any individual project. No single project shall receive more than $2,000,000 in grant funds from the pilot project. Notwithstanding KRS 45.229, any portion of these funds that have not been expended by the end of fiscal year 2024-2025 shall not lapse and shall carry forward into fiscal year 2025-2026. The Kentucky Transportation Cabinet shall submit a report to the Legislative Research Commission and the Interim Joint Committee on Appropriations and Revenue by September 1, 2025, detailing the disbursement of funds in this subsection.</a:t>
            </a:r>
            <a:endParaRPr lang="en-US" sz="1800" kern="100" dirty="0">
              <a:effectLst/>
              <a:ea typeface="Aptos" panose="02110004020202020204"/>
            </a:endParaRPr>
          </a:p>
          <a:p>
            <a:pPr marL="0" marR="0">
              <a:lnSpc>
                <a:spcPct val="115000"/>
              </a:lnSpc>
              <a:spcBef>
                <a:spcPts val="0"/>
              </a:spcBef>
              <a:spcAft>
                <a:spcPts val="800"/>
              </a:spcAft>
            </a:pPr>
            <a:endParaRPr lang="en-US" sz="1600" kern="100" dirty="0">
              <a:effectLst/>
              <a:ea typeface="Aptos"/>
            </a:endParaRPr>
          </a:p>
          <a:p>
            <a:pPr lvl="1"/>
            <a:endParaRPr lang="en-US" sz="1600" dirty="0">
              <a:solidFill>
                <a:srgbClr val="000000"/>
              </a:solidFill>
              <a:effectLst/>
              <a:ea typeface="Times New Roman" panose="02020603050405020304" pitchFamily="18" charset="0"/>
            </a:endParaRPr>
          </a:p>
          <a:p>
            <a:pPr lvl="1"/>
            <a:endParaRPr lang="en-US" sz="1600" kern="100" dirty="0">
              <a:effectLst/>
              <a:ea typeface="Aptos"/>
            </a:endParaRPr>
          </a:p>
          <a:p>
            <a:endParaRPr lang="en-US" dirty="0"/>
          </a:p>
        </p:txBody>
      </p:sp>
    </p:spTree>
    <p:extLst>
      <p:ext uri="{BB962C8B-B14F-4D97-AF65-F5344CB8AC3E}">
        <p14:creationId xmlns:p14="http://schemas.microsoft.com/office/powerpoint/2010/main" val="358167634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&amp; FY 2026 HB 1</a:t>
            </a:r>
            <a:br>
              <a:rPr lang="en-US" sz="4400" dirty="0"/>
            </a:br>
            <a:r>
              <a:rPr lang="en-US" sz="4400" dirty="0"/>
              <a:t>$7.5M-</a:t>
            </a:r>
            <a:r>
              <a:rPr lang="en-US" dirty="0"/>
              <a:t>Short Line Infrastructure Preservation</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553675"/>
            <a:ext cx="11000362" cy="4483141"/>
          </a:xfrm>
        </p:spPr>
        <p:txBody>
          <a:bodyPr>
            <a:normAutofit fontScale="92500"/>
          </a:bodyPr>
          <a:lstStyle/>
          <a:p>
            <a:pPr marL="0" marR="0">
              <a:lnSpc>
                <a:spcPct val="115000"/>
              </a:lnSpc>
              <a:spcBef>
                <a:spcPts val="0"/>
              </a:spcBef>
              <a:spcAft>
                <a:spcPts val="800"/>
              </a:spcAft>
            </a:pPr>
            <a:r>
              <a:rPr lang="en-US" sz="1800" kern="100" dirty="0">
                <a:effectLst/>
                <a:ea typeface="Aptos" panose="02110004020202020204"/>
              </a:rPr>
              <a:t>$7.5M in each fiscal year</a:t>
            </a:r>
          </a:p>
          <a:p>
            <a:pPr marL="0" marR="0">
              <a:lnSpc>
                <a:spcPct val="115000"/>
              </a:lnSpc>
              <a:spcBef>
                <a:spcPts val="0"/>
              </a:spcBef>
              <a:spcAft>
                <a:spcPts val="800"/>
              </a:spcAft>
            </a:pPr>
            <a:r>
              <a:rPr lang="en-US" sz="1800" kern="100" dirty="0">
                <a:effectLst/>
                <a:ea typeface="Aptos" panose="02110004020202020204"/>
              </a:rPr>
              <a:t>Class II and Class III railroads </a:t>
            </a:r>
          </a:p>
          <a:p>
            <a:pPr marL="0" marR="0">
              <a:lnSpc>
                <a:spcPct val="115000"/>
              </a:lnSpc>
              <a:spcBef>
                <a:spcPts val="0"/>
              </a:spcBef>
              <a:spcAft>
                <a:spcPts val="800"/>
              </a:spcAft>
            </a:pPr>
            <a:r>
              <a:rPr lang="en-US" sz="1800" kern="100" dirty="0">
                <a:ea typeface="Aptos" panose="02110004020202020204"/>
              </a:rPr>
              <a:t>P</a:t>
            </a:r>
            <a:r>
              <a:rPr lang="en-US" sz="1800" kern="100" dirty="0">
                <a:effectLst/>
                <a:ea typeface="Aptos" panose="02110004020202020204"/>
              </a:rPr>
              <a:t>reserve and enhance existing rail lines and corridors</a:t>
            </a:r>
            <a:endParaRPr lang="en-US" sz="1800" kern="100" dirty="0">
              <a:ea typeface="Aptos" panose="02110004020202020204"/>
            </a:endParaRPr>
          </a:p>
          <a:p>
            <a:pPr marL="0" marR="0">
              <a:lnSpc>
                <a:spcPct val="115000"/>
              </a:lnSpc>
              <a:spcBef>
                <a:spcPts val="0"/>
              </a:spcBef>
              <a:spcAft>
                <a:spcPts val="800"/>
              </a:spcAft>
            </a:pPr>
            <a:r>
              <a:rPr lang="en-US" sz="1800" kern="100" dirty="0">
                <a:effectLst/>
                <a:ea typeface="Aptos" panose="02110004020202020204"/>
              </a:rPr>
              <a:t>Retain existing rail-served industries and attract new industries</a:t>
            </a:r>
          </a:p>
          <a:p>
            <a:pPr marL="0" marR="0">
              <a:lnSpc>
                <a:spcPct val="115000"/>
              </a:lnSpc>
              <a:spcBef>
                <a:spcPts val="0"/>
              </a:spcBef>
              <a:spcAft>
                <a:spcPts val="800"/>
              </a:spcAft>
            </a:pPr>
            <a:r>
              <a:rPr lang="en-US" sz="1800" kern="100" dirty="0">
                <a:ea typeface="Aptos" panose="02110004020202020204"/>
              </a:rPr>
              <a:t>P</a:t>
            </a:r>
            <a:r>
              <a:rPr lang="en-US" sz="1800" kern="100" dirty="0">
                <a:effectLst/>
                <a:ea typeface="Aptos" panose="02110004020202020204"/>
              </a:rPr>
              <a:t>reserve and modernize Kentucky’s rail system. </a:t>
            </a:r>
          </a:p>
          <a:p>
            <a:pPr marL="0" marR="0">
              <a:lnSpc>
                <a:spcPct val="115000"/>
              </a:lnSpc>
              <a:spcBef>
                <a:spcPts val="0"/>
              </a:spcBef>
              <a:spcAft>
                <a:spcPts val="800"/>
              </a:spcAft>
            </a:pPr>
            <a:endParaRPr lang="en-US" sz="1800" kern="100" dirty="0">
              <a:ea typeface="Aptos" panose="02110004020202020204"/>
            </a:endParaRPr>
          </a:p>
          <a:p>
            <a:pPr marL="0" marR="0">
              <a:lnSpc>
                <a:spcPct val="115000"/>
              </a:lnSpc>
              <a:spcBef>
                <a:spcPts val="0"/>
              </a:spcBef>
              <a:spcAft>
                <a:spcPts val="800"/>
              </a:spcAft>
            </a:pPr>
            <a:r>
              <a:rPr lang="en-US" sz="1800" kern="100" dirty="0">
                <a:effectLst/>
                <a:ea typeface="Aptos" panose="02110004020202020204"/>
              </a:rPr>
              <a:t>Funds used for the purpose of equipment, construction, reconstruction, improvement, or rehabilitation of rail facilities or engineering work associated with capital projects. </a:t>
            </a:r>
          </a:p>
          <a:p>
            <a:pPr marL="0" marR="0">
              <a:lnSpc>
                <a:spcPct val="115000"/>
              </a:lnSpc>
              <a:spcBef>
                <a:spcPts val="0"/>
              </a:spcBef>
              <a:spcAft>
                <a:spcPts val="800"/>
              </a:spcAft>
            </a:pPr>
            <a:r>
              <a:rPr lang="en-US" sz="1800" kern="100" dirty="0">
                <a:ea typeface="Aptos" panose="02110004020202020204"/>
              </a:rPr>
              <a:t>50% Match</a:t>
            </a:r>
          </a:p>
          <a:p>
            <a:pPr marL="0" marR="0">
              <a:lnSpc>
                <a:spcPct val="115000"/>
              </a:lnSpc>
              <a:spcBef>
                <a:spcPts val="0"/>
              </a:spcBef>
              <a:spcAft>
                <a:spcPts val="800"/>
              </a:spcAft>
            </a:pPr>
            <a:r>
              <a:rPr lang="en-US" sz="1800" kern="100" dirty="0">
                <a:effectLst/>
                <a:ea typeface="Aptos" panose="02110004020202020204"/>
              </a:rPr>
              <a:t>No single project shall receive more than $2,000,000 in grant funds from the pilot project. </a:t>
            </a:r>
          </a:p>
          <a:p>
            <a:pPr marL="0" marR="0">
              <a:lnSpc>
                <a:spcPct val="115000"/>
              </a:lnSpc>
              <a:spcBef>
                <a:spcPts val="0"/>
              </a:spcBef>
              <a:spcAft>
                <a:spcPts val="800"/>
              </a:spcAft>
            </a:pPr>
            <a:r>
              <a:rPr lang="en-US" sz="1800" kern="100" dirty="0">
                <a:effectLst/>
                <a:ea typeface="Aptos" panose="02110004020202020204"/>
              </a:rPr>
              <a:t>Guidance document has been developed and application is being finalized. Call for projects to be issued</a:t>
            </a:r>
            <a:r>
              <a:rPr lang="en-US" sz="1800" kern="100" dirty="0">
                <a:ea typeface="Aptos" panose="02110004020202020204"/>
              </a:rPr>
              <a:t> soon. </a:t>
            </a:r>
            <a:endParaRPr lang="en-US" sz="1600" kern="100" dirty="0">
              <a:effectLst/>
              <a:ea typeface="Aptos"/>
            </a:endParaRPr>
          </a:p>
          <a:p>
            <a:pPr lvl="1"/>
            <a:endParaRPr lang="en-US" sz="1600" dirty="0">
              <a:solidFill>
                <a:srgbClr val="000000"/>
              </a:solidFill>
              <a:effectLst/>
              <a:ea typeface="Times New Roman" panose="02020603050405020304" pitchFamily="18" charset="0"/>
            </a:endParaRPr>
          </a:p>
          <a:p>
            <a:pPr lvl="1"/>
            <a:endParaRPr lang="en-US" sz="1600" kern="100" dirty="0">
              <a:effectLst/>
              <a:ea typeface="Aptos"/>
            </a:endParaRPr>
          </a:p>
          <a:p>
            <a:endParaRPr lang="en-US" dirty="0"/>
          </a:p>
        </p:txBody>
      </p:sp>
    </p:spTree>
    <p:extLst>
      <p:ext uri="{BB962C8B-B14F-4D97-AF65-F5344CB8AC3E}">
        <p14:creationId xmlns:p14="http://schemas.microsoft.com/office/powerpoint/2010/main" val="33578717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fontScale="90000"/>
          </a:bodyPr>
          <a:lstStyle/>
          <a:p>
            <a:pPr algn="ctr"/>
            <a:r>
              <a:rPr lang="en-US" sz="4900" dirty="0"/>
              <a:t>FY 2025 &amp; FY 2026 HB 1</a:t>
            </a:r>
            <a:br>
              <a:rPr lang="en-US" sz="4400" dirty="0"/>
            </a:br>
            <a:r>
              <a:rPr lang="en-US" sz="4400" dirty="0"/>
              <a:t>$7.5M Industrial Access and Safety Improvement </a:t>
            </a:r>
            <a:r>
              <a:rPr lang="en-US" dirty="0"/>
              <a:t> </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166255" y="1512916"/>
            <a:ext cx="11887200" cy="4771506"/>
          </a:xfrm>
        </p:spPr>
        <p:txBody>
          <a:bodyPr>
            <a:normAutofit fontScale="92500" lnSpcReduction="20000"/>
          </a:bodyPr>
          <a:lstStyle/>
          <a:p>
            <a:pPr marL="0" marR="0">
              <a:lnSpc>
                <a:spcPct val="115000"/>
              </a:lnSpc>
              <a:spcBef>
                <a:spcPts val="0"/>
              </a:spcBef>
              <a:spcAft>
                <a:spcPts val="800"/>
              </a:spcAft>
            </a:pPr>
            <a:r>
              <a:rPr lang="en-US" sz="1800" i="1" kern="100" dirty="0">
                <a:effectLst/>
                <a:ea typeface="Aptos" panose="02110004020202020204"/>
              </a:rPr>
              <a:t>HB 1 (230) $7,500,000 in each fiscal year to the Department of Highways budget unit in the Kentucky Transportation Cabinet to implement the </a:t>
            </a:r>
            <a:r>
              <a:rPr lang="en-US" sz="1800" i="1" u="sng" kern="100" dirty="0">
                <a:effectLst/>
                <a:ea typeface="Aptos" panose="02110004020202020204"/>
              </a:rPr>
              <a:t>Industrial Access and Safety Improvement Pilot Project</a:t>
            </a:r>
            <a:r>
              <a:rPr lang="en-US" sz="1800" i="1" kern="100" dirty="0">
                <a:effectLst/>
                <a:ea typeface="Aptos" panose="02110004020202020204"/>
              </a:rPr>
              <a:t>. The Kentucky Transportation Cabinet, in conjunction with the Cabinet for Economic Development, shall review project proposals and the benefits provided in Kentucky.  Projects must provide one or more of the following applicable economic development and safety improvement benefits: (a) Provide Kentucky communities and industries with transportation options, connectivity, and opportunities; (b) Enhance rail line corridors to increase on-time performance; and (c) Improve rail services to existing industries and encourage investment in the Commonwealth; The Kentucky Transportation Cabinet shall coordinate with and make grants to eligible freight railroads operating in the Commonwealth, as well as to any Railroad Authority, Port Authority, rail-served industries, and Industrial and Economic Development Authority Board to expand rail access, enhance the marketability of available industrial sites, increase job creation and capital investment, and increase safety. Funds from the pilot project shall be used for equipment, construction, reconstruction, improvement, or rehabilitation of rail facilities or engineering work associated with capital projects. No funds shall be expended from the pilot project unless matched with non-state funds equaling at least 50 percent of the total amount for any individual project. No single project shall receive more than $2,000,000 in grant funds from the pilot project. No one entity shall be eligible to receive more than 25 percent of total program funds in a fiscal year. Notwithstanding KRS 45.229, any portion of these funds that have not been expended by the end of fiscal year 2024-2025 shall not lapse and shall carry forward into fiscal year 2025-2026. The Kentucky Transportation Cabinet shall submit a report to the Legislative Research Commission and the Interim Joint Committee on Appropriations and Revenue by September 1, 2025, detailing the disbursement of funds in this subsection.</a:t>
            </a:r>
            <a:endParaRPr lang="en-US" dirty="0"/>
          </a:p>
        </p:txBody>
      </p:sp>
    </p:spTree>
    <p:extLst>
      <p:ext uri="{BB962C8B-B14F-4D97-AF65-F5344CB8AC3E}">
        <p14:creationId xmlns:p14="http://schemas.microsoft.com/office/powerpoint/2010/main" val="178528190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fontScale="90000"/>
          </a:bodyPr>
          <a:lstStyle/>
          <a:p>
            <a:pPr algn="ctr"/>
            <a:r>
              <a:rPr lang="en-US" sz="4400" dirty="0"/>
              <a:t>FY 2025 &amp; FY 2026 HB 1</a:t>
            </a:r>
            <a:br>
              <a:rPr lang="en-US" sz="4400" dirty="0"/>
            </a:br>
            <a:r>
              <a:rPr lang="en-US" sz="4400" dirty="0"/>
              <a:t>$7.5M Industrial Access and Safety Improvement </a:t>
            </a:r>
            <a:r>
              <a:rPr lang="en-US" dirty="0"/>
              <a:t> </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119641" y="1555335"/>
            <a:ext cx="11989750" cy="5118930"/>
          </a:xfrm>
        </p:spPr>
        <p:txBody>
          <a:bodyPr>
            <a:normAutofit fontScale="77500" lnSpcReduction="20000"/>
          </a:bodyPr>
          <a:lstStyle/>
          <a:p>
            <a:pPr marL="0" marR="0">
              <a:lnSpc>
                <a:spcPct val="115000"/>
              </a:lnSpc>
              <a:spcBef>
                <a:spcPts val="0"/>
              </a:spcBef>
              <a:spcAft>
                <a:spcPts val="800"/>
              </a:spcAft>
            </a:pPr>
            <a:r>
              <a:rPr lang="en-US" sz="2900" kern="100" dirty="0">
                <a:effectLst/>
                <a:ea typeface="Aptos" panose="02110004020202020204"/>
              </a:rPr>
              <a:t>KYTC to coordinate with the Cabinet for Economic Development</a:t>
            </a:r>
          </a:p>
          <a:p>
            <a:pPr marL="0" marR="0">
              <a:lnSpc>
                <a:spcPct val="115000"/>
              </a:lnSpc>
              <a:spcBef>
                <a:spcPts val="0"/>
              </a:spcBef>
              <a:spcAft>
                <a:spcPts val="800"/>
              </a:spcAft>
            </a:pPr>
            <a:r>
              <a:rPr lang="en-US" sz="2900" kern="100" dirty="0">
                <a:ea typeface="Aptos" panose="02110004020202020204"/>
              </a:rPr>
              <a:t>$7.5M in each fiscal year</a:t>
            </a:r>
          </a:p>
          <a:p>
            <a:pPr marL="0" marR="0">
              <a:lnSpc>
                <a:spcPct val="115000"/>
              </a:lnSpc>
              <a:spcBef>
                <a:spcPts val="0"/>
              </a:spcBef>
              <a:spcAft>
                <a:spcPts val="800"/>
              </a:spcAft>
            </a:pPr>
            <a:r>
              <a:rPr lang="en-US" sz="2900" kern="100" dirty="0">
                <a:effectLst/>
                <a:ea typeface="Aptos" panose="02110004020202020204"/>
              </a:rPr>
              <a:t>50/50 match</a:t>
            </a:r>
          </a:p>
          <a:p>
            <a:pPr marL="0" marR="0">
              <a:lnSpc>
                <a:spcPct val="115000"/>
              </a:lnSpc>
              <a:spcBef>
                <a:spcPts val="0"/>
              </a:spcBef>
              <a:spcAft>
                <a:spcPts val="800"/>
              </a:spcAft>
            </a:pPr>
            <a:r>
              <a:rPr lang="en-US" sz="2900" kern="100" dirty="0">
                <a:effectLst/>
                <a:ea typeface="Aptos" panose="02110004020202020204"/>
              </a:rPr>
              <a:t>No single project shall receive more than $2,000,000 in grant funds. No one entity receive more than 25 percent of total program funds in a fiscal year.</a:t>
            </a:r>
          </a:p>
          <a:p>
            <a:pPr marL="0" marR="0">
              <a:lnSpc>
                <a:spcPct val="115000"/>
              </a:lnSpc>
              <a:spcBef>
                <a:spcPts val="0"/>
              </a:spcBef>
              <a:spcAft>
                <a:spcPts val="800"/>
              </a:spcAft>
            </a:pPr>
            <a:r>
              <a:rPr lang="en-US" sz="2900" kern="100" dirty="0">
                <a:effectLst/>
                <a:ea typeface="Aptos" panose="02110004020202020204"/>
              </a:rPr>
              <a:t>Open to all freight railroads, any Railroad Authority, Port Authority, rail-served industries, and Industrial and Economic Development Authority Board.</a:t>
            </a:r>
          </a:p>
          <a:p>
            <a:pPr marL="0" marR="0">
              <a:lnSpc>
                <a:spcPct val="115000"/>
              </a:lnSpc>
              <a:spcBef>
                <a:spcPts val="0"/>
              </a:spcBef>
              <a:spcAft>
                <a:spcPts val="800"/>
              </a:spcAft>
            </a:pPr>
            <a:r>
              <a:rPr lang="en-US" sz="2900" kern="100" dirty="0">
                <a:effectLst/>
                <a:ea typeface="Aptos" panose="02110004020202020204"/>
              </a:rPr>
              <a:t>Purpose is to expand rail access, enhance the marketability of available industrial sites, increase job creation and capital investment, and increase safety.</a:t>
            </a:r>
          </a:p>
          <a:p>
            <a:pPr marL="0" marR="0">
              <a:lnSpc>
                <a:spcPct val="115000"/>
              </a:lnSpc>
              <a:spcBef>
                <a:spcPts val="0"/>
              </a:spcBef>
              <a:spcAft>
                <a:spcPts val="800"/>
              </a:spcAft>
            </a:pPr>
            <a:r>
              <a:rPr lang="en-US" sz="2900" kern="100" dirty="0">
                <a:effectLst/>
                <a:ea typeface="Aptos" panose="02110004020202020204"/>
              </a:rPr>
              <a:t>Funds from the pilot project shall be used for equipment, construction, reconstruction, improvement, or rehabilitation of rail facilities or engineering work associated with capital projects. </a:t>
            </a:r>
          </a:p>
          <a:p>
            <a:pPr marL="0" marR="0">
              <a:lnSpc>
                <a:spcPct val="115000"/>
              </a:lnSpc>
              <a:spcBef>
                <a:spcPts val="0"/>
              </a:spcBef>
              <a:spcAft>
                <a:spcPts val="800"/>
              </a:spcAft>
            </a:pPr>
            <a:r>
              <a:rPr lang="en-US" sz="2900" kern="100" dirty="0">
                <a:ea typeface="Aptos" panose="02110004020202020204"/>
              </a:rPr>
              <a:t>KYTC is still coordinating with CED on development of program. </a:t>
            </a:r>
            <a:endParaRPr lang="en-US" sz="2900" kern="100" dirty="0">
              <a:effectLst/>
              <a:ea typeface="Aptos" panose="02110004020202020204"/>
            </a:endParaRPr>
          </a:p>
          <a:p>
            <a:endParaRPr lang="en-US" dirty="0"/>
          </a:p>
        </p:txBody>
      </p:sp>
    </p:spTree>
    <p:extLst>
      <p:ext uri="{BB962C8B-B14F-4D97-AF65-F5344CB8AC3E}">
        <p14:creationId xmlns:p14="http://schemas.microsoft.com/office/powerpoint/2010/main" val="226780518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&amp; FY 2026 HB 265 (KYTC Budget)</a:t>
            </a:r>
            <a:br>
              <a:rPr lang="en-US" sz="4400" dirty="0"/>
            </a:br>
            <a:r>
              <a:rPr lang="en-US" sz="4400" dirty="0"/>
              <a:t>$1.6M </a:t>
            </a:r>
            <a:r>
              <a:rPr lang="en-US" dirty="0"/>
              <a:t> Kentucky Rail Crossing Improvement</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656946"/>
            <a:ext cx="11000362" cy="4351338"/>
          </a:xfrm>
        </p:spPr>
        <p:txBody>
          <a:bodyPr/>
          <a:lstStyle/>
          <a:p>
            <a:pPr marL="0" marR="0">
              <a:lnSpc>
                <a:spcPct val="115000"/>
              </a:lnSpc>
              <a:spcBef>
                <a:spcPts val="0"/>
              </a:spcBef>
              <a:spcAft>
                <a:spcPts val="800"/>
              </a:spcAft>
            </a:pPr>
            <a:r>
              <a:rPr lang="en-US" sz="1800" i="1" kern="100" dirty="0">
                <a:effectLst/>
                <a:ea typeface="Aptos" panose="02110004020202020204"/>
              </a:rPr>
              <a:t>HB 265; (4) Highway Construction Contingency Account: Included in the State Supported Construction Program is $11,890,000 in each fiscal year for the Highway Construction Contingency Account. Notwithstanding KRS 45.247(2), (4), (5), (6), (7), (8), the Secretary shall only expend Highway Construction Contingency moneys for projects of an emergency nature or for projects that relieve a hazardous condition. Notwithstanding KRS 224.43-505(2), included in the Highway Construction Contingency Account is $5,000,000 in each fiscal year to support the Kentucky Pride Fund created in KRS 224.43-505. Notwithstanding KRS 45.247 and 177.320(4), included in the Highway Construction Contingency Account is $290,000 in each fiscal year for the Kentucky Transportation Center. </a:t>
            </a:r>
            <a:r>
              <a:rPr lang="en-US" sz="1800" b="1" i="1" kern="100" dirty="0">
                <a:effectLst/>
                <a:ea typeface="Aptos" panose="02110004020202020204"/>
              </a:rPr>
              <a:t>Also included in the Highway Construction Contingency Account for Railroads is $1,600,000 in each fiscal year for public safety and service improvements which shall not be expended unless matched with nonstate funds equaling at least 20 percent of the total amount for any individual project. Additionally, in each fiscal year, up to $350,000 of the $1,600,000 appropriation may be used to establish and administer the Kentucky Rail Office in the Kentucky Transportation Cabinet.</a:t>
            </a:r>
            <a:endParaRPr lang="en-US" sz="1800" kern="100" dirty="0">
              <a:effectLst/>
              <a:ea typeface="Aptos" panose="02110004020202020204"/>
            </a:endParaRPr>
          </a:p>
        </p:txBody>
      </p:sp>
    </p:spTree>
    <p:extLst>
      <p:ext uri="{BB962C8B-B14F-4D97-AF65-F5344CB8AC3E}">
        <p14:creationId xmlns:p14="http://schemas.microsoft.com/office/powerpoint/2010/main" val="347640608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&amp; FY 2026 HB 265 (KYTC Budget)</a:t>
            </a:r>
            <a:br>
              <a:rPr lang="en-US" sz="4400" dirty="0"/>
            </a:br>
            <a:r>
              <a:rPr lang="en-US" sz="4400" dirty="0"/>
              <a:t>$1.6M </a:t>
            </a:r>
            <a:r>
              <a:rPr lang="en-US" dirty="0"/>
              <a:t> Kentucky Rail Crossing Improvement</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825625"/>
            <a:ext cx="11000362" cy="4351338"/>
          </a:xfrm>
        </p:spPr>
        <p:txBody>
          <a:bodyPr/>
          <a:lstStyle/>
          <a:p>
            <a:pPr marL="0" marR="0">
              <a:lnSpc>
                <a:spcPct val="115000"/>
              </a:lnSpc>
              <a:spcBef>
                <a:spcPts val="0"/>
              </a:spcBef>
              <a:spcAft>
                <a:spcPts val="800"/>
              </a:spcAft>
            </a:pPr>
            <a:r>
              <a:rPr lang="en-US" sz="2000" kern="100" dirty="0">
                <a:effectLst/>
                <a:ea typeface="Aptos" panose="02110004020202020204"/>
              </a:rPr>
              <a:t>$1,600,000 in each fiscal year</a:t>
            </a:r>
          </a:p>
          <a:p>
            <a:pPr marL="0" marR="0">
              <a:lnSpc>
                <a:spcPct val="115000"/>
              </a:lnSpc>
              <a:spcBef>
                <a:spcPts val="0"/>
              </a:spcBef>
              <a:spcAft>
                <a:spcPts val="800"/>
              </a:spcAft>
            </a:pPr>
            <a:r>
              <a:rPr lang="en-US" sz="2000" kern="100" dirty="0">
                <a:ea typeface="Aptos" panose="02110004020202020204"/>
              </a:rPr>
              <a:t>80/20 match</a:t>
            </a:r>
          </a:p>
          <a:p>
            <a:pPr marL="0" marR="0">
              <a:lnSpc>
                <a:spcPct val="115000"/>
              </a:lnSpc>
              <a:spcBef>
                <a:spcPts val="0"/>
              </a:spcBef>
              <a:spcAft>
                <a:spcPts val="800"/>
              </a:spcAft>
            </a:pPr>
            <a:r>
              <a:rPr lang="en-US" sz="2000" kern="100" dirty="0">
                <a:effectLst/>
                <a:ea typeface="Aptos" panose="02110004020202020204"/>
              </a:rPr>
              <a:t>Open to any public, at-</a:t>
            </a:r>
            <a:r>
              <a:rPr lang="en-US" sz="2000" kern="100" dirty="0">
                <a:ea typeface="Aptos" panose="02110004020202020204"/>
              </a:rPr>
              <a:t>grade </a:t>
            </a:r>
            <a:r>
              <a:rPr lang="en-US" sz="2000" kern="100" dirty="0">
                <a:effectLst/>
                <a:ea typeface="Aptos" panose="02110004020202020204"/>
              </a:rPr>
              <a:t>crossing </a:t>
            </a:r>
          </a:p>
          <a:p>
            <a:r>
              <a:rPr lang="en-US" sz="2000" dirty="0"/>
              <a:t>Allowable KRCI projects for any at-grade public crossing:</a:t>
            </a:r>
          </a:p>
          <a:p>
            <a:pPr marL="457200" indent="-457200">
              <a:buFont typeface="Arial" panose="020B0604020202020204" pitchFamily="34" charset="0"/>
              <a:buChar char="•"/>
            </a:pPr>
            <a:r>
              <a:rPr lang="en-US" sz="2000" dirty="0"/>
              <a:t>Crossing rehabilitation</a:t>
            </a:r>
          </a:p>
          <a:p>
            <a:pPr marL="457200" indent="-457200">
              <a:buFont typeface="Arial" panose="020B0604020202020204" pitchFamily="34" charset="0"/>
              <a:buChar char="•"/>
            </a:pPr>
            <a:r>
              <a:rPr lang="en-US" sz="2000" dirty="0"/>
              <a:t>Crossing safety equipment improvements</a:t>
            </a:r>
          </a:p>
          <a:p>
            <a:pPr marL="457200" indent="-457200">
              <a:buFont typeface="Arial" panose="020B0604020202020204" pitchFamily="34" charset="0"/>
              <a:buChar char="•"/>
            </a:pPr>
            <a:r>
              <a:rPr lang="en-US" sz="2000" dirty="0"/>
              <a:t>Removal of obstructive vegetation</a:t>
            </a:r>
          </a:p>
          <a:p>
            <a:pPr marL="457200" indent="-457200">
              <a:buFont typeface="Arial" panose="020B0604020202020204" pitchFamily="34" charset="0"/>
              <a:buChar char="•"/>
            </a:pPr>
            <a:endParaRPr lang="en-US" sz="2000" dirty="0"/>
          </a:p>
          <a:p>
            <a:r>
              <a:rPr lang="en-US" sz="2000" dirty="0"/>
              <a:t>Railroads indicated the HB 1 funds were priority, these will have call issued in the fall. </a:t>
            </a:r>
          </a:p>
          <a:p>
            <a:pPr marL="0" marR="0">
              <a:lnSpc>
                <a:spcPct val="115000"/>
              </a:lnSpc>
              <a:spcBef>
                <a:spcPts val="0"/>
              </a:spcBef>
              <a:spcAft>
                <a:spcPts val="800"/>
              </a:spcAft>
            </a:pPr>
            <a:endParaRPr lang="en-US" sz="1800" kern="100" dirty="0">
              <a:effectLst/>
              <a:latin typeface="Aptos" panose="02110004020202020204"/>
              <a:ea typeface="Aptos" panose="02110004020202020204"/>
              <a:cs typeface="Times New Roman" panose="02020603050405020304" pitchFamily="18" charset="0"/>
            </a:endParaRPr>
          </a:p>
        </p:txBody>
      </p:sp>
    </p:spTree>
    <p:extLst>
      <p:ext uri="{BB962C8B-B14F-4D97-AF65-F5344CB8AC3E}">
        <p14:creationId xmlns:p14="http://schemas.microsoft.com/office/powerpoint/2010/main" val="377879504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&amp; FY 2026 HB 265 (KYTC Budget)</a:t>
            </a:r>
            <a:br>
              <a:rPr lang="en-US" sz="4400" dirty="0"/>
            </a:br>
            <a:r>
              <a:rPr lang="en-US" sz="4400" dirty="0"/>
              <a:t>$500K </a:t>
            </a:r>
            <a:r>
              <a:rPr lang="en-US" dirty="0"/>
              <a:t> Kentucky Riverport Improvement</a:t>
            </a:r>
          </a:p>
        </p:txBody>
      </p:sp>
      <p:sp>
        <p:nvSpPr>
          <p:cNvPr id="5" name="Content Placeholder 4">
            <a:extLst>
              <a:ext uri="{FF2B5EF4-FFF2-40B4-BE49-F238E27FC236}">
                <a16:creationId xmlns:a16="http://schemas.microsoft.com/office/drawing/2014/main" id="{4104B7E5-67F5-F157-FD33-21A8D1ACF157}"/>
              </a:ext>
            </a:extLst>
          </p:cNvPr>
          <p:cNvSpPr>
            <a:spLocks noGrp="1"/>
          </p:cNvSpPr>
          <p:nvPr>
            <p:ph sz="half" idx="1"/>
          </p:nvPr>
        </p:nvSpPr>
        <p:spPr>
          <a:xfrm>
            <a:off x="838200" y="1825625"/>
            <a:ext cx="11000362" cy="4351338"/>
          </a:xfrm>
        </p:spPr>
        <p:txBody>
          <a:bodyPr/>
          <a:lstStyle/>
          <a:p>
            <a:r>
              <a:rPr lang="en-US" sz="1800" i="1" kern="100" dirty="0">
                <a:effectLst/>
                <a:ea typeface="Aptos"/>
              </a:rPr>
              <a:t>HB 265/SB 91 - (5) Riverport Improvements: Included in the above General Fund appropriation is $500,000 in each fiscal year to the Riverport Financial Assistance Trust Fund (KRS 174.210). Notwithstanding KRS 45.229, any portion of General Fund not expended for this purpose shall lapse to the Budget Reserve Trust Fund Account (KRS 48.705). Mandated reports shall be submitted pursuant to Part I, A., 1., (4) of this Act.</a:t>
            </a:r>
          </a:p>
          <a:p>
            <a:pPr lvl="1"/>
            <a:r>
              <a:rPr lang="en-US" sz="1800" kern="100" dirty="0">
                <a:ea typeface="Aptos"/>
              </a:rPr>
              <a:t>$500,000 for each Fiscal year</a:t>
            </a:r>
          </a:p>
          <a:p>
            <a:pPr lvl="1"/>
            <a:r>
              <a:rPr lang="en-US" sz="1800" kern="100" dirty="0">
                <a:effectLst/>
                <a:ea typeface="Aptos"/>
              </a:rPr>
              <a:t>80/20 Match</a:t>
            </a:r>
          </a:p>
          <a:p>
            <a:pPr lvl="1"/>
            <a:endParaRPr lang="en-US" sz="1800" kern="100" dirty="0">
              <a:effectLst/>
              <a:ea typeface="Aptos"/>
            </a:endParaRPr>
          </a:p>
          <a:p>
            <a:pPr lvl="1"/>
            <a:r>
              <a:rPr lang="en-US" sz="1800" kern="0" dirty="0">
                <a:effectLst/>
                <a:ea typeface="Calibri" panose="020F0502020204030204" pitchFamily="34" charset="0"/>
              </a:rPr>
              <a:t>E</a:t>
            </a:r>
            <a:r>
              <a:rPr lang="en-US" sz="1800" spc="-5" dirty="0">
                <a:solidFill>
                  <a:srgbClr val="000000"/>
                </a:solidFill>
                <a:effectLst/>
                <a:ea typeface="Times New Roman" panose="02020603050405020304" pitchFamily="18" charset="0"/>
              </a:rPr>
              <a:t>ligible</a:t>
            </a:r>
            <a:r>
              <a:rPr lang="en-US" sz="1800" spc="5" dirty="0">
                <a:solidFill>
                  <a:srgbClr val="000000"/>
                </a:solidFill>
                <a:effectLst/>
                <a:ea typeface="Times New Roman" panose="02020603050405020304" pitchFamily="18" charset="0"/>
              </a:rPr>
              <a:t> </a:t>
            </a:r>
            <a:r>
              <a:rPr lang="en-US" sz="1800" spc="-5" dirty="0">
                <a:solidFill>
                  <a:srgbClr val="000000"/>
                </a:solidFill>
                <a:effectLst/>
                <a:ea typeface="Times New Roman" panose="02020603050405020304" pitchFamily="18" charset="0"/>
              </a:rPr>
              <a:t>projects</a:t>
            </a:r>
            <a:r>
              <a:rPr lang="en-US" sz="1800" spc="-10" dirty="0">
                <a:solidFill>
                  <a:srgbClr val="000000"/>
                </a:solidFill>
                <a:effectLst/>
                <a:ea typeface="Times New Roman" panose="02020603050405020304" pitchFamily="18" charset="0"/>
              </a:rPr>
              <a:t> shall provide dredging or improve Riverport facilities, infrastructure, or critical material handling equipment.  </a:t>
            </a:r>
          </a:p>
          <a:p>
            <a:pPr lvl="1"/>
            <a:r>
              <a:rPr lang="en-US" sz="1800" kern="0" dirty="0">
                <a:ea typeface="Calibri" panose="020F0502020204030204" pitchFamily="34" charset="0"/>
              </a:rPr>
              <a:t>Applications for were due June 7</a:t>
            </a:r>
            <a:r>
              <a:rPr lang="en-US" sz="1800" kern="0" baseline="30000" dirty="0">
                <a:ea typeface="Calibri" panose="020F0502020204030204" pitchFamily="34" charset="0"/>
              </a:rPr>
              <a:t>th</a:t>
            </a:r>
            <a:r>
              <a:rPr lang="en-US" sz="1800" kern="0" dirty="0">
                <a:ea typeface="Calibri" panose="020F0502020204030204" pitchFamily="34" charset="0"/>
              </a:rPr>
              <a:t>. </a:t>
            </a:r>
          </a:p>
          <a:p>
            <a:pPr lvl="1"/>
            <a:r>
              <a:rPr lang="en-US" sz="1800" kern="0" dirty="0">
                <a:effectLst/>
                <a:ea typeface="Calibri" panose="020F0502020204030204" pitchFamily="34" charset="0"/>
              </a:rPr>
              <a:t>Water Transportation Advisory Board met </a:t>
            </a:r>
            <a:r>
              <a:rPr lang="en-US" sz="1800" kern="0" dirty="0">
                <a:ea typeface="Calibri" panose="020F0502020204030204" pitchFamily="34" charset="0"/>
              </a:rPr>
              <a:t>on June 24</a:t>
            </a:r>
            <a:r>
              <a:rPr lang="en-US" sz="1800" kern="0" baseline="30000" dirty="0">
                <a:ea typeface="Calibri" panose="020F0502020204030204" pitchFamily="34" charset="0"/>
              </a:rPr>
              <a:t>th</a:t>
            </a:r>
            <a:r>
              <a:rPr lang="en-US" sz="1800" kern="0" dirty="0">
                <a:ea typeface="Calibri" panose="020F0502020204030204" pitchFamily="34" charset="0"/>
              </a:rPr>
              <a:t> to review and recommend projects to Secretary. </a:t>
            </a:r>
          </a:p>
          <a:p>
            <a:pPr lvl="1"/>
            <a:r>
              <a:rPr lang="en-US" sz="1800" kern="0" dirty="0">
                <a:effectLst/>
                <a:ea typeface="Calibri" panose="020F0502020204030204" pitchFamily="34" charset="0"/>
              </a:rPr>
              <a:t>Secretary approved eight of the projects on July 8</a:t>
            </a:r>
            <a:r>
              <a:rPr lang="en-US" sz="1800" kern="0" baseline="30000" dirty="0">
                <a:effectLst/>
                <a:ea typeface="Calibri" panose="020F0502020204030204" pitchFamily="34" charset="0"/>
              </a:rPr>
              <a:t>th</a:t>
            </a:r>
            <a:r>
              <a:rPr lang="en-US" sz="1800" kern="0" dirty="0">
                <a:effectLst/>
                <a:ea typeface="Calibri" panose="020F0502020204030204" pitchFamily="34" charset="0"/>
              </a:rPr>
              <a:t>.</a:t>
            </a:r>
          </a:p>
          <a:p>
            <a:pPr lvl="1"/>
            <a:endParaRPr lang="en-US" sz="1600" spc="-10" dirty="0">
              <a:solidFill>
                <a:srgbClr val="000000"/>
              </a:solidFill>
              <a:ea typeface="Times New Roman" panose="02020603050405020304" pitchFamily="18" charset="0"/>
            </a:endParaRPr>
          </a:p>
          <a:p>
            <a:pPr lvl="1"/>
            <a:endParaRPr lang="en-US" sz="1600" kern="100" dirty="0">
              <a:effectLst/>
              <a:ea typeface="Aptos"/>
            </a:endParaRPr>
          </a:p>
          <a:p>
            <a:endParaRPr lang="en-US" dirty="0"/>
          </a:p>
        </p:txBody>
      </p:sp>
    </p:spTree>
    <p:extLst>
      <p:ext uri="{BB962C8B-B14F-4D97-AF65-F5344CB8AC3E}">
        <p14:creationId xmlns:p14="http://schemas.microsoft.com/office/powerpoint/2010/main" val="210747476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pPr algn="ctr"/>
            <a:r>
              <a:rPr lang="en-US" sz="4400" dirty="0"/>
              <a:t>FY 2025 KRI Fund Awards</a:t>
            </a:r>
            <a:br>
              <a:rPr lang="en-US" sz="4400" dirty="0"/>
            </a:br>
            <a:r>
              <a:rPr lang="en-US" sz="4400" dirty="0"/>
              <a:t>Available Funds: $500,000.00 </a:t>
            </a:r>
            <a:r>
              <a:rPr lang="en-US" dirty="0"/>
              <a:t> </a:t>
            </a:r>
          </a:p>
        </p:txBody>
      </p:sp>
      <p:graphicFrame>
        <p:nvGraphicFramePr>
          <p:cNvPr id="4" name="Content Placeholder 3">
            <a:extLst>
              <a:ext uri="{FF2B5EF4-FFF2-40B4-BE49-F238E27FC236}">
                <a16:creationId xmlns:a16="http://schemas.microsoft.com/office/drawing/2014/main" id="{EB13EBCF-E8BE-480F-D792-09AC06580F6D}"/>
              </a:ext>
            </a:extLst>
          </p:cNvPr>
          <p:cNvGraphicFramePr>
            <a:graphicFrameLocks noGrp="1"/>
          </p:cNvGraphicFramePr>
          <p:nvPr>
            <p:ph idx="1"/>
            <p:extLst>
              <p:ext uri="{D42A27DB-BD31-4B8C-83A1-F6EECF244321}">
                <p14:modId xmlns:p14="http://schemas.microsoft.com/office/powerpoint/2010/main" val="204101090"/>
              </p:ext>
            </p:extLst>
          </p:nvPr>
        </p:nvGraphicFramePr>
        <p:xfrm>
          <a:off x="1193102" y="1791991"/>
          <a:ext cx="9805795" cy="3954826"/>
        </p:xfrm>
        <a:graphic>
          <a:graphicData uri="http://schemas.openxmlformats.org/drawingml/2006/table">
            <a:tbl>
              <a:tblPr firstRow="1" bandRow="1">
                <a:tableStyleId>{5C22544A-7EE6-4342-B048-85BDC9FD1C3A}</a:tableStyleId>
              </a:tblPr>
              <a:tblGrid>
                <a:gridCol w="1772775">
                  <a:extLst>
                    <a:ext uri="{9D8B030D-6E8A-4147-A177-3AD203B41FA5}">
                      <a16:colId xmlns:a16="http://schemas.microsoft.com/office/drawing/2014/main" val="20000"/>
                    </a:ext>
                  </a:extLst>
                </a:gridCol>
                <a:gridCol w="4074518">
                  <a:extLst>
                    <a:ext uri="{9D8B030D-6E8A-4147-A177-3AD203B41FA5}">
                      <a16:colId xmlns:a16="http://schemas.microsoft.com/office/drawing/2014/main" val="20001"/>
                    </a:ext>
                  </a:extLst>
                </a:gridCol>
                <a:gridCol w="2073001">
                  <a:extLst>
                    <a:ext uri="{9D8B030D-6E8A-4147-A177-3AD203B41FA5}">
                      <a16:colId xmlns:a16="http://schemas.microsoft.com/office/drawing/2014/main" val="20002"/>
                    </a:ext>
                  </a:extLst>
                </a:gridCol>
                <a:gridCol w="1885501">
                  <a:extLst>
                    <a:ext uri="{9D8B030D-6E8A-4147-A177-3AD203B41FA5}">
                      <a16:colId xmlns:a16="http://schemas.microsoft.com/office/drawing/2014/main" val="20003"/>
                    </a:ext>
                  </a:extLst>
                </a:gridCol>
              </a:tblGrid>
              <a:tr h="416737">
                <a:tc>
                  <a:txBody>
                    <a:bodyPr/>
                    <a:lstStyle/>
                    <a:p>
                      <a:pPr algn="ctr"/>
                      <a:r>
                        <a:rPr lang="en-US" sz="1600" dirty="0"/>
                        <a:t>Riverport</a:t>
                      </a:r>
                    </a:p>
                  </a:txBody>
                  <a:tcPr marL="68580" marR="68580" marT="34290" marB="34290"/>
                </a:tc>
                <a:tc>
                  <a:txBody>
                    <a:bodyPr/>
                    <a:lstStyle/>
                    <a:p>
                      <a:pPr algn="ctr"/>
                      <a:r>
                        <a:rPr lang="en-US" sz="1600" dirty="0"/>
                        <a:t>Project</a:t>
                      </a:r>
                    </a:p>
                  </a:txBody>
                  <a:tcPr marL="68580" marR="68580" marT="34290" marB="34290"/>
                </a:tc>
                <a:tc>
                  <a:txBody>
                    <a:bodyPr/>
                    <a:lstStyle/>
                    <a:p>
                      <a:pPr algn="ctr"/>
                      <a:r>
                        <a:rPr lang="en-US" sz="1600" dirty="0"/>
                        <a:t>Total</a:t>
                      </a:r>
                      <a:r>
                        <a:rPr lang="en-US" sz="1600" baseline="0" dirty="0"/>
                        <a:t> Cost</a:t>
                      </a:r>
                      <a:endParaRPr lang="en-US" sz="1600" dirty="0"/>
                    </a:p>
                  </a:txBody>
                  <a:tcPr marL="68580" marR="68580" marT="34290" marB="34290"/>
                </a:tc>
                <a:tc>
                  <a:txBody>
                    <a:bodyPr/>
                    <a:lstStyle/>
                    <a:p>
                      <a:pPr algn="ctr"/>
                      <a:r>
                        <a:rPr lang="en-US" sz="1600" dirty="0"/>
                        <a:t>KRI Awarded</a:t>
                      </a:r>
                    </a:p>
                  </a:txBody>
                  <a:tcPr marL="68580" marR="68580" marT="34290" marB="34290"/>
                </a:tc>
                <a:extLst>
                  <a:ext uri="{0D108BD9-81ED-4DB2-BD59-A6C34878D82A}">
                    <a16:rowId xmlns:a16="http://schemas.microsoft.com/office/drawing/2014/main" val="10000"/>
                  </a:ext>
                </a:extLst>
              </a:tr>
              <a:tr h="393121">
                <a:tc>
                  <a:txBody>
                    <a:bodyPr/>
                    <a:lstStyle/>
                    <a:p>
                      <a:pPr algn="ctr"/>
                      <a:r>
                        <a:rPr lang="en-US" sz="1600" b="1" dirty="0">
                          <a:solidFill>
                            <a:schemeClr val="tx1"/>
                          </a:solidFill>
                          <a:latin typeface="+mn-lt"/>
                        </a:rPr>
                        <a:t>Henderson</a:t>
                      </a:r>
                    </a:p>
                  </a:txBody>
                  <a:tcPr marL="68580" marR="68580" marT="34290" marB="34290" anchor="ctr"/>
                </a:tc>
                <a:tc>
                  <a:txBody>
                    <a:bodyPr/>
                    <a:lstStyle/>
                    <a:p>
                      <a:pPr algn="ctr"/>
                      <a:r>
                        <a:rPr lang="en-US" sz="1600" b="1" dirty="0">
                          <a:solidFill>
                            <a:schemeClr val="tx1"/>
                          </a:solidFill>
                          <a:latin typeface="+mn-lt"/>
                        </a:rPr>
                        <a:t>12,000 lbs. Forklift Project</a:t>
                      </a:r>
                    </a:p>
                  </a:txBody>
                  <a:tcPr marL="68580" marR="68580" marT="34290" marB="34290" anchor="ctr"/>
                </a:tc>
                <a:tc>
                  <a:txBody>
                    <a:bodyPr/>
                    <a:lstStyle/>
                    <a:p>
                      <a:pPr algn="ctr"/>
                      <a:r>
                        <a:rPr lang="en-US" sz="1600" b="1" dirty="0">
                          <a:solidFill>
                            <a:schemeClr val="tx1"/>
                          </a:solidFill>
                          <a:latin typeface="+mn-lt"/>
                        </a:rPr>
                        <a:t>$96,900.00</a:t>
                      </a:r>
                    </a:p>
                  </a:txBody>
                  <a:tcPr marL="68580" marR="68580" marT="34290" marB="34290" anchor="ctr"/>
                </a:tc>
                <a:tc>
                  <a:txBody>
                    <a:bodyPr/>
                    <a:lstStyle/>
                    <a:p>
                      <a:pPr algn="ctr"/>
                      <a:r>
                        <a:rPr lang="en-US" sz="1600" b="1" dirty="0">
                          <a:solidFill>
                            <a:schemeClr val="tx1"/>
                          </a:solidFill>
                          <a:latin typeface="+mn-lt"/>
                        </a:rPr>
                        <a:t>$27,413.00</a:t>
                      </a:r>
                    </a:p>
                  </a:txBody>
                  <a:tcPr marL="68580" marR="68580" marT="34290" marB="34290" anchor="ctr"/>
                </a:tc>
                <a:extLst>
                  <a:ext uri="{0D108BD9-81ED-4DB2-BD59-A6C34878D82A}">
                    <a16:rowId xmlns:a16="http://schemas.microsoft.com/office/drawing/2014/main" val="2290880673"/>
                  </a:ext>
                </a:extLst>
              </a:tr>
              <a:tr h="393121">
                <a:tc>
                  <a:txBody>
                    <a:bodyPr/>
                    <a:lstStyle/>
                    <a:p>
                      <a:pPr algn="ctr"/>
                      <a:r>
                        <a:rPr lang="en-US" sz="1600" b="1" dirty="0">
                          <a:solidFill>
                            <a:schemeClr val="tx1"/>
                          </a:solidFill>
                          <a:latin typeface="+mn-lt"/>
                        </a:rPr>
                        <a:t>Henderson</a:t>
                      </a:r>
                    </a:p>
                  </a:txBody>
                  <a:tcPr marL="68580" marR="68580" marT="34290" marB="34290" anchor="ctr"/>
                </a:tc>
                <a:tc>
                  <a:txBody>
                    <a:bodyPr/>
                    <a:lstStyle/>
                    <a:p>
                      <a:pPr algn="ctr"/>
                      <a:r>
                        <a:rPr lang="en-US" sz="1600" b="1" dirty="0">
                          <a:solidFill>
                            <a:schemeClr val="tx1"/>
                          </a:solidFill>
                          <a:latin typeface="+mn-lt"/>
                        </a:rPr>
                        <a:t>15,500 lbs. Forklift Project</a:t>
                      </a:r>
                    </a:p>
                  </a:txBody>
                  <a:tcPr marL="68580" marR="68580" marT="34290" marB="34290" anchor="ctr"/>
                </a:tc>
                <a:tc>
                  <a:txBody>
                    <a:bodyPr/>
                    <a:lstStyle/>
                    <a:p>
                      <a:pPr algn="ctr"/>
                      <a:r>
                        <a:rPr lang="en-US" sz="1600" b="1" dirty="0">
                          <a:solidFill>
                            <a:schemeClr val="tx1"/>
                          </a:solidFill>
                          <a:latin typeface="+mn-lt"/>
                        </a:rPr>
                        <a:t>$119,200.00</a:t>
                      </a:r>
                    </a:p>
                  </a:txBody>
                  <a:tcPr marL="68580" marR="68580" marT="34290" marB="34290" anchor="ctr"/>
                </a:tc>
                <a:tc>
                  <a:txBody>
                    <a:bodyPr/>
                    <a:lstStyle/>
                    <a:p>
                      <a:pPr algn="ctr"/>
                      <a:r>
                        <a:rPr lang="en-US" sz="1600" b="1" dirty="0">
                          <a:solidFill>
                            <a:schemeClr val="tx1"/>
                          </a:solidFill>
                          <a:latin typeface="+mn-lt"/>
                        </a:rPr>
                        <a:t>$95,360.00</a:t>
                      </a:r>
                    </a:p>
                  </a:txBody>
                  <a:tcPr marL="68580" marR="68580" marT="34290" marB="34290" anchor="ctr"/>
                </a:tc>
                <a:extLst>
                  <a:ext uri="{0D108BD9-81ED-4DB2-BD59-A6C34878D82A}">
                    <a16:rowId xmlns:a16="http://schemas.microsoft.com/office/drawing/2014/main" val="3990049428"/>
                  </a:ext>
                </a:extLst>
              </a:tr>
              <a:tr h="393121">
                <a:tc>
                  <a:txBody>
                    <a:bodyPr/>
                    <a:lstStyle/>
                    <a:p>
                      <a:pPr algn="ctr"/>
                      <a:r>
                        <a:rPr lang="en-US" sz="1600" b="1" dirty="0">
                          <a:solidFill>
                            <a:schemeClr val="tx1"/>
                          </a:solidFill>
                          <a:latin typeface="+mn-lt"/>
                        </a:rPr>
                        <a:t>Hickman</a:t>
                      </a:r>
                    </a:p>
                  </a:txBody>
                  <a:tcPr marL="68580" marR="68580" marT="34290" marB="34290" anchor="ctr"/>
                </a:tc>
                <a:tc>
                  <a:txBody>
                    <a:bodyPr/>
                    <a:lstStyle/>
                    <a:p>
                      <a:pPr algn="ctr"/>
                      <a:r>
                        <a:rPr lang="en-US" sz="1600" b="1" dirty="0">
                          <a:solidFill>
                            <a:schemeClr val="tx1"/>
                          </a:solidFill>
                          <a:latin typeface="+mn-lt"/>
                        </a:rPr>
                        <a:t>Dock Dredging Project</a:t>
                      </a:r>
                    </a:p>
                  </a:txBody>
                  <a:tcPr marL="68580" marR="68580" marT="34290" marB="34290" anchor="ctr"/>
                </a:tc>
                <a:tc>
                  <a:txBody>
                    <a:bodyPr/>
                    <a:lstStyle/>
                    <a:p>
                      <a:pPr algn="ctr"/>
                      <a:r>
                        <a:rPr lang="en-US" sz="1600" b="1" dirty="0">
                          <a:solidFill>
                            <a:schemeClr val="tx1"/>
                          </a:solidFill>
                          <a:latin typeface="+mn-lt"/>
                        </a:rPr>
                        <a:t>$81,720.00</a:t>
                      </a:r>
                    </a:p>
                  </a:txBody>
                  <a:tcPr marL="68580" marR="68580" marT="34290" marB="34290" anchor="ctr"/>
                </a:tc>
                <a:tc>
                  <a:txBody>
                    <a:bodyPr/>
                    <a:lstStyle/>
                    <a:p>
                      <a:pPr algn="ctr"/>
                      <a:r>
                        <a:rPr lang="en-US" sz="1600" b="1" dirty="0">
                          <a:solidFill>
                            <a:schemeClr val="tx1"/>
                          </a:solidFill>
                          <a:latin typeface="+mn-lt"/>
                        </a:rPr>
                        <a:t>$65,376.00</a:t>
                      </a:r>
                    </a:p>
                  </a:txBody>
                  <a:tcPr marL="68580" marR="68580" marT="34290" marB="34290" anchor="ctr"/>
                </a:tc>
                <a:extLst>
                  <a:ext uri="{0D108BD9-81ED-4DB2-BD59-A6C34878D82A}">
                    <a16:rowId xmlns:a16="http://schemas.microsoft.com/office/drawing/2014/main" val="1873150434"/>
                  </a:ext>
                </a:extLst>
              </a:tr>
              <a:tr h="393121">
                <a:tc>
                  <a:txBody>
                    <a:bodyPr/>
                    <a:lstStyle/>
                    <a:p>
                      <a:pPr algn="ctr"/>
                      <a:r>
                        <a:rPr lang="en-US" sz="1600" b="1" dirty="0">
                          <a:solidFill>
                            <a:schemeClr val="tx1"/>
                          </a:solidFill>
                          <a:latin typeface="+mn-lt"/>
                        </a:rPr>
                        <a:t>Hickman</a:t>
                      </a:r>
                    </a:p>
                  </a:txBody>
                  <a:tcPr marL="68580" marR="68580" marT="34290" marB="34290" anchor="ctr"/>
                </a:tc>
                <a:tc>
                  <a:txBody>
                    <a:bodyPr/>
                    <a:lstStyle/>
                    <a:p>
                      <a:pPr algn="ctr"/>
                      <a:r>
                        <a:rPr lang="en-US" sz="1600" b="1" dirty="0">
                          <a:solidFill>
                            <a:schemeClr val="tx1"/>
                          </a:solidFill>
                          <a:latin typeface="+mn-lt"/>
                        </a:rPr>
                        <a:t>Spreader Bar and Coil Hooks Project</a:t>
                      </a:r>
                    </a:p>
                  </a:txBody>
                  <a:tcPr marL="68580" marR="68580" marT="34290" marB="34290" anchor="ctr"/>
                </a:tc>
                <a:tc>
                  <a:txBody>
                    <a:bodyPr/>
                    <a:lstStyle/>
                    <a:p>
                      <a:pPr algn="ctr"/>
                      <a:r>
                        <a:rPr lang="en-US" sz="1600" b="1" dirty="0">
                          <a:solidFill>
                            <a:schemeClr val="tx1"/>
                          </a:solidFill>
                          <a:latin typeface="+mn-lt"/>
                        </a:rPr>
                        <a:t>$24,500.00</a:t>
                      </a:r>
                    </a:p>
                  </a:txBody>
                  <a:tcPr marL="68580" marR="68580" marT="34290" marB="34290" anchor="ctr"/>
                </a:tc>
                <a:tc>
                  <a:txBody>
                    <a:bodyPr/>
                    <a:lstStyle/>
                    <a:p>
                      <a:pPr algn="ctr"/>
                      <a:r>
                        <a:rPr lang="en-US" sz="1600" b="1" dirty="0">
                          <a:solidFill>
                            <a:schemeClr val="tx1"/>
                          </a:solidFill>
                          <a:latin typeface="+mn-lt"/>
                        </a:rPr>
                        <a:t>$19,600.00</a:t>
                      </a:r>
                    </a:p>
                  </a:txBody>
                  <a:tcPr marL="68580" marR="68580" marT="34290" marB="34290" anchor="ctr"/>
                </a:tc>
                <a:extLst>
                  <a:ext uri="{0D108BD9-81ED-4DB2-BD59-A6C34878D82A}">
                    <a16:rowId xmlns:a16="http://schemas.microsoft.com/office/drawing/2014/main" val="1071592912"/>
                  </a:ext>
                </a:extLst>
              </a:tr>
              <a:tr h="393121">
                <a:tc>
                  <a:txBody>
                    <a:bodyPr/>
                    <a:lstStyle/>
                    <a:p>
                      <a:pPr algn="ctr"/>
                      <a:r>
                        <a:rPr lang="en-US" sz="1600" b="1" dirty="0">
                          <a:solidFill>
                            <a:schemeClr val="tx1"/>
                          </a:solidFill>
                          <a:latin typeface="+mn-lt"/>
                        </a:rPr>
                        <a:t>Louisville</a:t>
                      </a:r>
                    </a:p>
                  </a:txBody>
                  <a:tcPr marL="68580" marR="68580" marT="34290" marB="34290" anchor="ctr"/>
                </a:tc>
                <a:tc>
                  <a:txBody>
                    <a:bodyPr/>
                    <a:lstStyle/>
                    <a:p>
                      <a:pPr algn="ctr"/>
                      <a:r>
                        <a:rPr lang="en-US" sz="1600" b="1" dirty="0">
                          <a:solidFill>
                            <a:schemeClr val="tx1"/>
                          </a:solidFill>
                          <a:latin typeface="+mn-lt"/>
                        </a:rPr>
                        <a:t>Caterpillar 255 Skid Steer Project</a:t>
                      </a:r>
                    </a:p>
                  </a:txBody>
                  <a:tcPr marL="68580" marR="68580" marT="34290" marB="34290" anchor="ctr"/>
                </a:tc>
                <a:tc>
                  <a:txBody>
                    <a:bodyPr/>
                    <a:lstStyle/>
                    <a:p>
                      <a:pPr algn="ctr"/>
                      <a:r>
                        <a:rPr lang="en-US" sz="1600" b="1" dirty="0">
                          <a:solidFill>
                            <a:schemeClr val="tx1"/>
                          </a:solidFill>
                          <a:latin typeface="+mn-lt"/>
                        </a:rPr>
                        <a:t>$81,508.00</a:t>
                      </a:r>
                    </a:p>
                  </a:txBody>
                  <a:tcPr marL="68580" marR="68580" marT="34290" marB="34290" anchor="ctr"/>
                </a:tc>
                <a:tc>
                  <a:txBody>
                    <a:bodyPr/>
                    <a:lstStyle/>
                    <a:p>
                      <a:pPr algn="ctr"/>
                      <a:r>
                        <a:rPr lang="en-US" sz="1600" b="1" dirty="0">
                          <a:solidFill>
                            <a:schemeClr val="tx1"/>
                          </a:solidFill>
                          <a:latin typeface="+mn-lt"/>
                        </a:rPr>
                        <a:t>$65,207.00</a:t>
                      </a:r>
                    </a:p>
                  </a:txBody>
                  <a:tcPr marL="68580" marR="68580" marT="34290" marB="34290" anchor="ctr"/>
                </a:tc>
                <a:extLst>
                  <a:ext uri="{0D108BD9-81ED-4DB2-BD59-A6C34878D82A}">
                    <a16:rowId xmlns:a16="http://schemas.microsoft.com/office/drawing/2014/main" val="3607480460"/>
                  </a:ext>
                </a:extLst>
              </a:tr>
              <a:tr h="393121">
                <a:tc>
                  <a:txBody>
                    <a:bodyPr/>
                    <a:lstStyle/>
                    <a:p>
                      <a:pPr algn="ctr"/>
                      <a:r>
                        <a:rPr lang="en-US" sz="1600" b="1" dirty="0">
                          <a:solidFill>
                            <a:schemeClr val="tx1"/>
                          </a:solidFill>
                          <a:latin typeface="+mn-lt"/>
                        </a:rPr>
                        <a:t>Owensboro</a:t>
                      </a:r>
                    </a:p>
                  </a:txBody>
                  <a:tcPr marL="68580" marR="68580" marT="34290" marB="34290" anchor="ctr"/>
                </a:tc>
                <a:tc>
                  <a:txBody>
                    <a:bodyPr/>
                    <a:lstStyle/>
                    <a:p>
                      <a:pPr algn="ctr"/>
                      <a:r>
                        <a:rPr lang="en-US" sz="1600" b="1" dirty="0">
                          <a:solidFill>
                            <a:schemeClr val="tx1"/>
                          </a:solidFill>
                          <a:latin typeface="+mn-lt"/>
                        </a:rPr>
                        <a:t>Low Road Loadout Project</a:t>
                      </a:r>
                    </a:p>
                  </a:txBody>
                  <a:tcPr marL="68580" marR="68580" marT="34290" marB="34290" anchor="ctr"/>
                </a:tc>
                <a:tc>
                  <a:txBody>
                    <a:bodyPr/>
                    <a:lstStyle/>
                    <a:p>
                      <a:pPr algn="ctr"/>
                      <a:r>
                        <a:rPr lang="en-US" sz="1600" b="1" dirty="0">
                          <a:solidFill>
                            <a:schemeClr val="tx1"/>
                          </a:solidFill>
                          <a:latin typeface="+mn-lt"/>
                        </a:rPr>
                        <a:t>$305,497.00</a:t>
                      </a:r>
                    </a:p>
                  </a:txBody>
                  <a:tcPr marL="68580" marR="68580" marT="34290" marB="34290" anchor="ctr"/>
                </a:tc>
                <a:tc>
                  <a:txBody>
                    <a:bodyPr/>
                    <a:lstStyle/>
                    <a:p>
                      <a:pPr algn="ctr"/>
                      <a:r>
                        <a:rPr lang="en-US" sz="1600" b="1" dirty="0">
                          <a:solidFill>
                            <a:schemeClr val="tx1"/>
                          </a:solidFill>
                          <a:latin typeface="+mn-lt"/>
                        </a:rPr>
                        <a:t>$244,398.00</a:t>
                      </a:r>
                    </a:p>
                  </a:txBody>
                  <a:tcPr marL="68580" marR="68580" marT="34290" marB="34290" anchor="ctr"/>
                </a:tc>
                <a:extLst>
                  <a:ext uri="{0D108BD9-81ED-4DB2-BD59-A6C34878D82A}">
                    <a16:rowId xmlns:a16="http://schemas.microsoft.com/office/drawing/2014/main" val="1148041276"/>
                  </a:ext>
                </a:extLst>
              </a:tr>
              <a:tr h="393121">
                <a:tc>
                  <a:txBody>
                    <a:bodyPr/>
                    <a:lstStyle/>
                    <a:p>
                      <a:pPr algn="ctr"/>
                      <a:r>
                        <a:rPr lang="en-US" sz="1600" b="1" dirty="0">
                          <a:solidFill>
                            <a:schemeClr val="tx1"/>
                          </a:solidFill>
                          <a:latin typeface="+mn-lt"/>
                        </a:rPr>
                        <a:t>Paducah</a:t>
                      </a:r>
                    </a:p>
                  </a:txBody>
                  <a:tcPr marL="68580" marR="68580" marT="34290" marB="34290" anchor="ctr"/>
                </a:tc>
                <a:tc>
                  <a:txBody>
                    <a:bodyPr/>
                    <a:lstStyle/>
                    <a:p>
                      <a:pPr algn="ctr"/>
                      <a:r>
                        <a:rPr lang="en-US" sz="1600" b="1" dirty="0">
                          <a:solidFill>
                            <a:schemeClr val="tx1"/>
                          </a:solidFill>
                          <a:latin typeface="+mn-lt"/>
                        </a:rPr>
                        <a:t>48 foot Flatbed Trailer Project</a:t>
                      </a:r>
                    </a:p>
                  </a:txBody>
                  <a:tcPr marL="68580" marR="68580" marT="34290" marB="34290" anchor="ctr"/>
                </a:tc>
                <a:tc>
                  <a:txBody>
                    <a:bodyPr/>
                    <a:lstStyle/>
                    <a:p>
                      <a:pPr algn="ctr"/>
                      <a:r>
                        <a:rPr lang="en-US" sz="1600" b="1" dirty="0">
                          <a:solidFill>
                            <a:schemeClr val="tx1"/>
                          </a:solidFill>
                          <a:latin typeface="+mn-lt"/>
                        </a:rPr>
                        <a:t>$35,300.00</a:t>
                      </a:r>
                    </a:p>
                  </a:txBody>
                  <a:tcPr marL="68580" marR="68580" marT="34290" marB="34290" anchor="ctr"/>
                </a:tc>
                <a:tc>
                  <a:txBody>
                    <a:bodyPr/>
                    <a:lstStyle/>
                    <a:p>
                      <a:pPr algn="ctr"/>
                      <a:r>
                        <a:rPr lang="en-US" sz="1600" b="1" dirty="0">
                          <a:solidFill>
                            <a:schemeClr val="tx1"/>
                          </a:solidFill>
                          <a:latin typeface="+mn-lt"/>
                        </a:rPr>
                        <a:t>$28,240.00</a:t>
                      </a:r>
                    </a:p>
                  </a:txBody>
                  <a:tcPr marL="68580" marR="68580" marT="34290" marB="34290" anchor="ctr"/>
                </a:tc>
                <a:extLst>
                  <a:ext uri="{0D108BD9-81ED-4DB2-BD59-A6C34878D82A}">
                    <a16:rowId xmlns:a16="http://schemas.microsoft.com/office/drawing/2014/main" val="2090926140"/>
                  </a:ext>
                </a:extLst>
              </a:tr>
              <a:tr h="393121">
                <a:tc>
                  <a:txBody>
                    <a:bodyPr/>
                    <a:lstStyle/>
                    <a:p>
                      <a:pPr algn="ctr"/>
                      <a:r>
                        <a:rPr lang="en-US" sz="1600" b="1" dirty="0">
                          <a:solidFill>
                            <a:schemeClr val="tx1"/>
                          </a:solidFill>
                          <a:latin typeface="+mn-lt"/>
                        </a:rPr>
                        <a:t>Paducah</a:t>
                      </a:r>
                    </a:p>
                  </a:txBody>
                  <a:tcPr marL="68580" marR="68580" marT="34290" marB="34290" anchor="ctr"/>
                </a:tc>
                <a:tc>
                  <a:txBody>
                    <a:bodyPr/>
                    <a:lstStyle/>
                    <a:p>
                      <a:pPr algn="ctr"/>
                      <a:r>
                        <a:rPr lang="en-US" sz="1600" b="1" dirty="0">
                          <a:solidFill>
                            <a:schemeClr val="tx1"/>
                          </a:solidFill>
                          <a:latin typeface="+mn-lt"/>
                        </a:rPr>
                        <a:t>Bobcat S650 Skid Steer Project</a:t>
                      </a:r>
                    </a:p>
                  </a:txBody>
                  <a:tcPr marL="68580" marR="68580" marT="34290" marB="34290" anchor="ctr"/>
                </a:tc>
                <a:tc>
                  <a:txBody>
                    <a:bodyPr/>
                    <a:lstStyle/>
                    <a:p>
                      <a:pPr algn="ctr"/>
                      <a:r>
                        <a:rPr lang="en-US" sz="1600" b="1" dirty="0">
                          <a:solidFill>
                            <a:schemeClr val="tx1"/>
                          </a:solidFill>
                          <a:latin typeface="+mn-lt"/>
                        </a:rPr>
                        <a:t>$57,569.00</a:t>
                      </a:r>
                    </a:p>
                  </a:txBody>
                  <a:tcPr marL="68580" marR="68580" marT="34290" marB="34290" anchor="ctr"/>
                </a:tc>
                <a:tc>
                  <a:txBody>
                    <a:bodyPr/>
                    <a:lstStyle/>
                    <a:p>
                      <a:pPr algn="ctr"/>
                      <a:r>
                        <a:rPr lang="en-US" sz="1600" b="1" dirty="0">
                          <a:solidFill>
                            <a:schemeClr val="tx1"/>
                          </a:solidFill>
                          <a:latin typeface="+mn-lt"/>
                        </a:rPr>
                        <a:t>$46,055.00</a:t>
                      </a:r>
                    </a:p>
                  </a:txBody>
                  <a:tcPr marL="68580" marR="68580" marT="34290" marB="34290" anchor="ctr"/>
                </a:tc>
                <a:extLst>
                  <a:ext uri="{0D108BD9-81ED-4DB2-BD59-A6C34878D82A}">
                    <a16:rowId xmlns:a16="http://schemas.microsoft.com/office/drawing/2014/main" val="1830874641"/>
                  </a:ext>
                </a:extLst>
              </a:tr>
              <a:tr h="393121">
                <a:tc>
                  <a:txBody>
                    <a:bodyPr/>
                    <a:lstStyle/>
                    <a:p>
                      <a:pPr algn="ctr"/>
                      <a:endParaRPr lang="en-US" sz="1600" b="1" dirty="0">
                        <a:solidFill>
                          <a:srgbClr val="FFFF00"/>
                        </a:solidFill>
                        <a:highlight>
                          <a:srgbClr val="FFFF00"/>
                        </a:highlight>
                        <a:latin typeface="+mn-lt"/>
                      </a:endParaRPr>
                    </a:p>
                  </a:txBody>
                  <a:tcPr marL="68580" marR="68580" marT="34290" marB="34290" anchor="ctr"/>
                </a:tc>
                <a:tc>
                  <a:txBody>
                    <a:bodyPr/>
                    <a:lstStyle/>
                    <a:p>
                      <a:pPr algn="ctr"/>
                      <a:r>
                        <a:rPr lang="en-US" sz="1600" b="1" dirty="0">
                          <a:solidFill>
                            <a:schemeClr val="tx1"/>
                          </a:solidFill>
                          <a:latin typeface="+mn-lt"/>
                        </a:rPr>
                        <a:t>Total</a:t>
                      </a:r>
                    </a:p>
                  </a:txBody>
                  <a:tcPr marL="68580" marR="68580" marT="34290" marB="34290" anchor="ctr"/>
                </a:tc>
                <a:tc>
                  <a:txBody>
                    <a:bodyPr/>
                    <a:lstStyle/>
                    <a:p>
                      <a:pPr algn="ctr"/>
                      <a:endParaRPr lang="en-US" sz="1600" b="1" dirty="0">
                        <a:solidFill>
                          <a:schemeClr val="tx1"/>
                        </a:solidFill>
                        <a:latin typeface="+mn-lt"/>
                      </a:endParaRPr>
                    </a:p>
                  </a:txBody>
                  <a:tcPr marL="68580" marR="68580" marT="34290" marB="34290" anchor="ctr"/>
                </a:tc>
                <a:tc>
                  <a:txBody>
                    <a:bodyPr/>
                    <a:lstStyle/>
                    <a:p>
                      <a:pPr algn="ctr"/>
                      <a:r>
                        <a:rPr lang="en-US" sz="1600" b="1" dirty="0">
                          <a:solidFill>
                            <a:schemeClr val="tx1"/>
                          </a:solidFill>
                          <a:latin typeface="+mn-lt"/>
                        </a:rPr>
                        <a:t>$500,000.00</a:t>
                      </a:r>
                    </a:p>
                  </a:txBody>
                  <a:tcPr marL="68580" marR="68580" marT="34290" marB="34290" anchor="ctr"/>
                </a:tc>
                <a:extLst>
                  <a:ext uri="{0D108BD9-81ED-4DB2-BD59-A6C34878D82A}">
                    <a16:rowId xmlns:a16="http://schemas.microsoft.com/office/drawing/2014/main" val="2195476940"/>
                  </a:ext>
                </a:extLst>
              </a:tr>
            </a:tbl>
          </a:graphicData>
        </a:graphic>
      </p:graphicFrame>
    </p:spTree>
    <p:extLst>
      <p:ext uri="{BB962C8B-B14F-4D97-AF65-F5344CB8AC3E}">
        <p14:creationId xmlns:p14="http://schemas.microsoft.com/office/powerpoint/2010/main" val="316699813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Henderson County Riverport Authority</a:t>
            </a:r>
            <a:br>
              <a:rPr lang="en-US" sz="2400" dirty="0">
                <a:latin typeface="+mn-lt"/>
              </a:rPr>
            </a:br>
            <a:r>
              <a:rPr lang="en-US" sz="2400" dirty="0">
                <a:latin typeface="+mn-lt"/>
              </a:rPr>
              <a:t>12,000 lbs. Forklift Project</a:t>
            </a:r>
            <a:br>
              <a:rPr lang="en-US" sz="2400" dirty="0">
                <a:latin typeface="+mn-lt"/>
              </a:rPr>
            </a:br>
            <a:r>
              <a:rPr lang="en-US" sz="2400" dirty="0">
                <a:latin typeface="+mn-lt"/>
              </a:rPr>
              <a:t>Total Cost: $96,900.00 – KRI Funds Awarded: $27,413.00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6443529" y="1738183"/>
            <a:ext cx="5415704" cy="1133203"/>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replace an older 11,000 lbs. forklift near the end of its useful life with a new Taylor GTR-120 or equivalent. Replacing forklift fleet will ensure enough units to accommodate customers needs.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person driving a forklift&#10;&#10;Description automatically generated">
            <a:extLst>
              <a:ext uri="{FF2B5EF4-FFF2-40B4-BE49-F238E27FC236}">
                <a16:creationId xmlns:a16="http://schemas.microsoft.com/office/drawing/2014/main" id="{4AAD0360-8B10-EBEB-9079-5CF372A7DDB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2717" y="1733418"/>
            <a:ext cx="6112970" cy="4611776"/>
          </a:xfrm>
          <a:prstGeom prst="rect">
            <a:avLst/>
          </a:prstGeom>
        </p:spPr>
      </p:pic>
    </p:spTree>
    <p:extLst>
      <p:ext uri="{BB962C8B-B14F-4D97-AF65-F5344CB8AC3E}">
        <p14:creationId xmlns:p14="http://schemas.microsoft.com/office/powerpoint/2010/main" val="121713167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Henderson County Riverport Authority</a:t>
            </a:r>
            <a:br>
              <a:rPr lang="en-US" sz="2400" dirty="0">
                <a:latin typeface="+mn-lt"/>
              </a:rPr>
            </a:br>
            <a:r>
              <a:rPr lang="en-US" sz="2400" dirty="0">
                <a:latin typeface="+mn-lt"/>
              </a:rPr>
              <a:t>15,500 lbs. Forklift Project</a:t>
            </a:r>
            <a:br>
              <a:rPr lang="en-US" sz="2400" dirty="0">
                <a:latin typeface="+mn-lt"/>
              </a:rPr>
            </a:br>
            <a:r>
              <a:rPr lang="en-US" sz="2400" dirty="0">
                <a:latin typeface="+mn-lt"/>
              </a:rPr>
              <a:t>Total Cost: $119,200.00 – KRI Funds Awarded: $95,360.00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6545756" y="1609997"/>
            <a:ext cx="5535668" cy="1133203"/>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replace an older 15,500 lbs. forklift near the end of its useful life with a new Taylor GT-155 or equivalent. Replacing forklift fleet will ensure enough units to accommodate customers needs.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forklift in front of a building&#10;&#10;Description automatically generated">
            <a:extLst>
              <a:ext uri="{FF2B5EF4-FFF2-40B4-BE49-F238E27FC236}">
                <a16:creationId xmlns:a16="http://schemas.microsoft.com/office/drawing/2014/main" id="{3CE738EB-08F5-147D-A214-04838314A73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0576" y="1609997"/>
            <a:ext cx="6324604" cy="4769487"/>
          </a:xfrm>
          <a:prstGeom prst="rect">
            <a:avLst/>
          </a:prstGeom>
        </p:spPr>
      </p:pic>
    </p:spTree>
    <p:extLst>
      <p:ext uri="{BB962C8B-B14F-4D97-AF65-F5344CB8AC3E}">
        <p14:creationId xmlns:p14="http://schemas.microsoft.com/office/powerpoint/2010/main" val="35224927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Hickman Fulton County Riverport Authority</a:t>
            </a:r>
            <a:br>
              <a:rPr lang="en-US" sz="2400" dirty="0">
                <a:latin typeface="+mn-lt"/>
              </a:rPr>
            </a:br>
            <a:r>
              <a:rPr lang="en-US" sz="2400" dirty="0">
                <a:latin typeface="+mn-lt"/>
              </a:rPr>
              <a:t>Dock Dredging Project</a:t>
            </a:r>
            <a:br>
              <a:rPr lang="en-US" sz="2400" dirty="0">
                <a:latin typeface="+mn-lt"/>
              </a:rPr>
            </a:br>
            <a:r>
              <a:rPr lang="en-US" sz="2400" dirty="0">
                <a:latin typeface="+mn-lt"/>
              </a:rPr>
              <a:t>Total Cost: $81,720.00 – KRI Funds Awarded: $65,376.00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2938509" y="1609997"/>
            <a:ext cx="9142915" cy="1133203"/>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ctr">
              <a:lnSpc>
                <a:spcPct val="90000"/>
              </a:lnSpc>
              <a:spcBef>
                <a:spcPct val="0"/>
              </a:spcBef>
              <a:buNone/>
            </a:pPr>
            <a:r>
              <a:rPr lang="en-US" sz="1600" dirty="0">
                <a:ea typeface="+mj-ea"/>
                <a:cs typeface="+mj-cs"/>
              </a:rPr>
              <a:t>Proposed project will dredge a 700 ft. by 30 ft. area around the docks and remove approximately 15,000 cubic yards of material to maintain normal business operations.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2" name="Picture 1">
            <a:extLst>
              <a:ext uri="{FF2B5EF4-FFF2-40B4-BE49-F238E27FC236}">
                <a16:creationId xmlns:a16="http://schemas.microsoft.com/office/drawing/2014/main" id="{EA911E8F-C469-DB7E-DA7B-794F9676122D}"/>
              </a:ext>
            </a:extLst>
          </p:cNvPr>
          <p:cNvPicPr>
            <a:picLocks noChangeAspect="1"/>
          </p:cNvPicPr>
          <p:nvPr/>
        </p:nvPicPr>
        <p:blipFill>
          <a:blip r:embed="rId2"/>
          <a:stretch>
            <a:fillRect/>
          </a:stretch>
        </p:blipFill>
        <p:spPr>
          <a:xfrm>
            <a:off x="323141" y="3742753"/>
            <a:ext cx="3778839" cy="2519226"/>
          </a:xfrm>
          <a:prstGeom prst="rect">
            <a:avLst/>
          </a:prstGeom>
        </p:spPr>
      </p:pic>
      <p:pic>
        <p:nvPicPr>
          <p:cNvPr id="8" name="Picture 7" descr="A bird's eye view of a river&#10;&#10;Description automatically generated">
            <a:extLst>
              <a:ext uri="{FF2B5EF4-FFF2-40B4-BE49-F238E27FC236}">
                <a16:creationId xmlns:a16="http://schemas.microsoft.com/office/drawing/2014/main" id="{DEA492AA-AEBE-2BFD-7B4F-62F3E39FDC7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237635" y="2832617"/>
            <a:ext cx="7843789" cy="2873407"/>
          </a:xfrm>
          <a:prstGeom prst="rect">
            <a:avLst/>
          </a:prstGeom>
        </p:spPr>
      </p:pic>
    </p:spTree>
    <p:extLst>
      <p:ext uri="{BB962C8B-B14F-4D97-AF65-F5344CB8AC3E}">
        <p14:creationId xmlns:p14="http://schemas.microsoft.com/office/powerpoint/2010/main" val="305526313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Hickman Fulton County Riverport Authority</a:t>
            </a:r>
            <a:br>
              <a:rPr lang="en-US" sz="2400" dirty="0">
                <a:latin typeface="+mn-lt"/>
              </a:rPr>
            </a:br>
            <a:r>
              <a:rPr lang="en-US" sz="2400" dirty="0">
                <a:latin typeface="+mn-lt"/>
              </a:rPr>
              <a:t>Spreader Bar and Coil Hooks Project</a:t>
            </a:r>
            <a:br>
              <a:rPr lang="en-US" sz="2400" dirty="0">
                <a:latin typeface="+mn-lt"/>
              </a:rPr>
            </a:br>
            <a:r>
              <a:rPr lang="en-US" sz="2400" dirty="0">
                <a:latin typeface="+mn-lt"/>
              </a:rPr>
              <a:t>Total Cost: $24,500.00 – KRI Funds Awarded: $19,600.00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6793907" y="1609997"/>
            <a:ext cx="5287517" cy="1384300"/>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will design and construct new spreader bar and coil hooks for unloading different size wire coils from barges. Current equipment is wearing out and is not compatible with the different sizes of wire coils handled by the riverport.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yellow metal structure with ropes&#10;&#10;Description automatically generated with medium confidence">
            <a:extLst>
              <a:ext uri="{FF2B5EF4-FFF2-40B4-BE49-F238E27FC236}">
                <a16:creationId xmlns:a16="http://schemas.microsoft.com/office/drawing/2014/main" id="{F03268DC-F833-1F93-5665-9F44BEF414D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33444" y="1609997"/>
            <a:ext cx="5687587" cy="4910356"/>
          </a:xfrm>
          <a:prstGeom prst="rect">
            <a:avLst/>
          </a:prstGeom>
        </p:spPr>
      </p:pic>
    </p:spTree>
    <p:extLst>
      <p:ext uri="{BB962C8B-B14F-4D97-AF65-F5344CB8AC3E}">
        <p14:creationId xmlns:p14="http://schemas.microsoft.com/office/powerpoint/2010/main" val="53395178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Louisville Jefferson County Riverport Authority</a:t>
            </a:r>
            <a:br>
              <a:rPr lang="en-US" sz="2400" dirty="0">
                <a:latin typeface="+mn-lt"/>
              </a:rPr>
            </a:br>
            <a:r>
              <a:rPr lang="en-US" sz="2400" dirty="0">
                <a:latin typeface="+mn-lt"/>
              </a:rPr>
              <a:t>Caterpillar 255 Skid Steer Project</a:t>
            </a:r>
            <a:br>
              <a:rPr lang="en-US" sz="2400" dirty="0">
                <a:latin typeface="+mn-lt"/>
              </a:rPr>
            </a:br>
            <a:r>
              <a:rPr lang="en-US" sz="2400" dirty="0">
                <a:latin typeface="+mn-lt"/>
              </a:rPr>
              <a:t>Total Cost: $81,508.00 – KRI Funds Awarded: $65,207.00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7714778" y="1609997"/>
            <a:ext cx="4366646" cy="1819003"/>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replace leased skid steer with 2025 hours with a new CAT 255 on statewide master agreement. Skid steer is used at port to transload bulk materials from barges and rail cars. Skid steers clean barges carrying bulk materials and recover spillage incurred in transload operations.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bulldozer pouring dirt&#10;&#10;Description automatically generated">
            <a:extLst>
              <a:ext uri="{FF2B5EF4-FFF2-40B4-BE49-F238E27FC236}">
                <a16:creationId xmlns:a16="http://schemas.microsoft.com/office/drawing/2014/main" id="{C30E2970-0671-A81E-AF07-0D7C9D6234C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5716" y="1609997"/>
            <a:ext cx="7463346" cy="4833532"/>
          </a:xfrm>
          <a:prstGeom prst="rect">
            <a:avLst/>
          </a:prstGeom>
        </p:spPr>
      </p:pic>
    </p:spTree>
    <p:extLst>
      <p:ext uri="{BB962C8B-B14F-4D97-AF65-F5344CB8AC3E}">
        <p14:creationId xmlns:p14="http://schemas.microsoft.com/office/powerpoint/2010/main" val="215333957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Owensboro Riverport Authority</a:t>
            </a:r>
            <a:br>
              <a:rPr lang="en-US" sz="2400" dirty="0">
                <a:latin typeface="+mn-lt"/>
              </a:rPr>
            </a:br>
            <a:r>
              <a:rPr lang="en-US" sz="2400" dirty="0">
                <a:latin typeface="+mn-lt"/>
              </a:rPr>
              <a:t>Low Road Loadout Project</a:t>
            </a:r>
            <a:br>
              <a:rPr lang="en-US" sz="2400" dirty="0">
                <a:latin typeface="+mn-lt"/>
              </a:rPr>
            </a:br>
            <a:r>
              <a:rPr lang="en-US" sz="2400" dirty="0">
                <a:latin typeface="+mn-lt"/>
              </a:rPr>
              <a:t>Total Cost: $305,497.00 – KRI Funds Awarded: $152,749.00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6699903" y="1609997"/>
            <a:ext cx="5381521" cy="1384300"/>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stabilize and concrete the bulk loadout dock. Area is subject to soft soils and saturated ground. When loading materials, trucks dumping in this area are getting stuck and contaminating material being staged. Project would allow for sufficient drainage and provide concrete stabilization for operations.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9" name="Picture 8" descr="A blueprint of a plane&#10;&#10;Description automatically generated">
            <a:extLst>
              <a:ext uri="{FF2B5EF4-FFF2-40B4-BE49-F238E27FC236}">
                <a16:creationId xmlns:a16="http://schemas.microsoft.com/office/drawing/2014/main" id="{0AF2571B-CD7D-F8B0-55A1-20B0405AD58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 y="1521093"/>
            <a:ext cx="5853869" cy="4878224"/>
          </a:xfrm>
          <a:prstGeom prst="rect">
            <a:avLst/>
          </a:prstGeom>
        </p:spPr>
      </p:pic>
      <p:pic>
        <p:nvPicPr>
          <p:cNvPr id="7" name="Picture 6" descr="Aerial view of a geodesic dome&#10;&#10;Description automatically generated">
            <a:extLst>
              <a:ext uri="{FF2B5EF4-FFF2-40B4-BE49-F238E27FC236}">
                <a16:creationId xmlns:a16="http://schemas.microsoft.com/office/drawing/2014/main" id="{8FD2CCEE-79BB-55B3-A9E7-34B1518E10A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724516" y="3377552"/>
            <a:ext cx="4342429" cy="3121591"/>
          </a:xfrm>
          <a:prstGeom prst="rect">
            <a:avLst/>
          </a:prstGeom>
        </p:spPr>
      </p:pic>
    </p:spTree>
    <p:extLst>
      <p:ext uri="{BB962C8B-B14F-4D97-AF65-F5344CB8AC3E}">
        <p14:creationId xmlns:p14="http://schemas.microsoft.com/office/powerpoint/2010/main" val="176320916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Paducah McCracken County Riverport Authority</a:t>
            </a:r>
            <a:br>
              <a:rPr lang="en-US" sz="2400" dirty="0">
                <a:latin typeface="+mn-lt"/>
              </a:rPr>
            </a:br>
            <a:r>
              <a:rPr lang="en-US" sz="2400" dirty="0">
                <a:latin typeface="+mn-lt"/>
              </a:rPr>
              <a:t>48-foot Flatbed Trailer Project</a:t>
            </a:r>
            <a:br>
              <a:rPr lang="en-US" sz="2400" dirty="0">
                <a:latin typeface="+mn-lt"/>
              </a:rPr>
            </a:br>
            <a:r>
              <a:rPr lang="en-US" sz="2400" dirty="0">
                <a:latin typeface="+mn-lt"/>
              </a:rPr>
              <a:t>Total Cost: $35,300.00 – KRI Funds Awarded: $28,240.00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7579600" y="1609998"/>
            <a:ext cx="4501824" cy="2158698"/>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purchase a 48-foot, spring slider, steel chassis flatbed trailer to replace rented trailer. Trailer is used to distribute supersacks arriving by barge into multiple port owned warehouses before distribution to the region. Purchase of trailer would create redundancy by avoiding days when a flatbed trailer is not available to rent.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truck with a flatbed trailer on the road&#10;&#10;Description automatically generated">
            <a:extLst>
              <a:ext uri="{FF2B5EF4-FFF2-40B4-BE49-F238E27FC236}">
                <a16:creationId xmlns:a16="http://schemas.microsoft.com/office/drawing/2014/main" id="{6158D1B2-C4E5-5CA5-A334-0193DA62E1FD}"/>
              </a:ext>
            </a:extLst>
          </p:cNvPr>
          <p:cNvPicPr>
            <a:picLocks noChangeAspect="1"/>
          </p:cNvPicPr>
          <p:nvPr/>
        </p:nvPicPr>
        <p:blipFill rotWithShape="1">
          <a:blip r:embed="rId2">
            <a:extLst>
              <a:ext uri="{28A0092B-C50C-407E-A947-70E740481C1C}">
                <a14:useLocalDpi xmlns:a14="http://schemas.microsoft.com/office/drawing/2010/main" val="0"/>
              </a:ext>
            </a:extLst>
          </a:blip>
          <a:srcRect t="43641"/>
          <a:stretch/>
        </p:blipFill>
        <p:spPr>
          <a:xfrm>
            <a:off x="110576" y="1609996"/>
            <a:ext cx="7358448" cy="4757797"/>
          </a:xfrm>
          <a:prstGeom prst="rect">
            <a:avLst/>
          </a:prstGeom>
        </p:spPr>
      </p:pic>
    </p:spTree>
    <p:extLst>
      <p:ext uri="{BB962C8B-B14F-4D97-AF65-F5344CB8AC3E}">
        <p14:creationId xmlns:p14="http://schemas.microsoft.com/office/powerpoint/2010/main" val="296488731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0" y="1"/>
            <a:ext cx="12192000" cy="1384300"/>
          </a:xfrm>
        </p:spPr>
        <p:txBody>
          <a:bodyPr anchor="b">
            <a:normAutofit/>
          </a:bodyPr>
          <a:lstStyle/>
          <a:p>
            <a:r>
              <a:rPr lang="en-US" dirty="0"/>
              <a:t>                                 </a:t>
            </a:r>
          </a:p>
        </p:txBody>
      </p:sp>
      <p:sp>
        <p:nvSpPr>
          <p:cNvPr id="4" name="Title 2">
            <a:extLst>
              <a:ext uri="{FF2B5EF4-FFF2-40B4-BE49-F238E27FC236}">
                <a16:creationId xmlns:a16="http://schemas.microsoft.com/office/drawing/2014/main" id="{61E82D25-D95C-E6A1-5AE2-B2FB91262829}"/>
              </a:ext>
            </a:extLst>
          </p:cNvPr>
          <p:cNvSpPr txBox="1">
            <a:spLocks/>
          </p:cNvSpPr>
          <p:nvPr/>
        </p:nvSpPr>
        <p:spPr>
          <a:xfrm>
            <a:off x="0" y="1"/>
            <a:ext cx="12192000" cy="1384300"/>
          </a:xfrm>
          <a:prstGeom prst="rect">
            <a:avLst/>
          </a:prstGeom>
          <a:solidFill>
            <a:schemeClr val="accent2"/>
          </a:solidFill>
        </p:spPr>
        <p:txBody>
          <a:bodyPr vert="horz" lIns="548640" tIns="45720" rIns="91440" bIns="45720" rtlCol="0" anchor="ctr" anchorCtr="0">
            <a:normAutofit fontScale="97500"/>
          </a:bodyPr>
          <a:lstStyle>
            <a:lvl1pPr algn="l" defTabSz="914400" rtl="0" eaLnBrk="1" latinLnBrk="0" hangingPunct="1">
              <a:lnSpc>
                <a:spcPct val="90000"/>
              </a:lnSpc>
              <a:spcBef>
                <a:spcPct val="0"/>
              </a:spcBef>
              <a:buNone/>
              <a:defRPr sz="4400" kern="1200">
                <a:solidFill>
                  <a:schemeClr val="bg1"/>
                </a:solidFill>
                <a:latin typeface="Arial" panose="020B0604020202020204" pitchFamily="34" charset="0"/>
                <a:ea typeface="+mj-ea"/>
                <a:cs typeface="Arial" panose="020B0604020202020204" pitchFamily="34" charset="0"/>
              </a:defRPr>
            </a:lvl1pPr>
          </a:lstStyle>
          <a:p>
            <a:pPr algn="ctr"/>
            <a:r>
              <a:rPr lang="en-US" sz="2400" dirty="0">
                <a:latin typeface="+mn-lt"/>
              </a:rPr>
              <a:t>Paducah McCracken County Riverport Authority</a:t>
            </a:r>
            <a:br>
              <a:rPr lang="en-US" sz="2400" dirty="0">
                <a:latin typeface="+mn-lt"/>
              </a:rPr>
            </a:br>
            <a:r>
              <a:rPr lang="en-US" sz="2400" dirty="0">
                <a:latin typeface="+mn-lt"/>
              </a:rPr>
              <a:t>Bobcat S650 Skid Steer Loader Project</a:t>
            </a:r>
            <a:br>
              <a:rPr lang="en-US" sz="2400" dirty="0">
                <a:latin typeface="+mn-lt"/>
              </a:rPr>
            </a:br>
            <a:r>
              <a:rPr lang="en-US" sz="2400" dirty="0">
                <a:latin typeface="+mn-lt"/>
              </a:rPr>
              <a:t>Total Cost: $57,569.00 – KRI Funds Awarded: $46,055.00</a:t>
            </a:r>
          </a:p>
        </p:txBody>
      </p:sp>
      <p:sp>
        <p:nvSpPr>
          <p:cNvPr id="5" name="Content Placeholder 2">
            <a:extLst>
              <a:ext uri="{FF2B5EF4-FFF2-40B4-BE49-F238E27FC236}">
                <a16:creationId xmlns:a16="http://schemas.microsoft.com/office/drawing/2014/main" id="{831300D4-0D3F-7549-F5D8-C63E43AC92F9}"/>
              </a:ext>
            </a:extLst>
          </p:cNvPr>
          <p:cNvSpPr>
            <a:spLocks noGrp="1"/>
          </p:cNvSpPr>
          <p:nvPr>
            <p:ph idx="1"/>
          </p:nvPr>
        </p:nvSpPr>
        <p:spPr>
          <a:xfrm>
            <a:off x="196553" y="1609998"/>
            <a:ext cx="11884871" cy="825554"/>
          </a:xfrm>
          <a:solidFill>
            <a:schemeClr val="accent6">
              <a:lumMod val="40000"/>
              <a:lumOff val="60000"/>
            </a:schemeClr>
          </a:solidFill>
          <a:ln>
            <a:solidFill>
              <a:schemeClr val="tx1"/>
            </a:solidFill>
          </a:ln>
        </p:spPr>
        <p:txBody>
          <a:bodyPr vert="horz" lIns="91440" tIns="45720" rIns="91440" bIns="45720" rtlCol="0" anchor="ctr">
            <a:noAutofit/>
          </a:bodyPr>
          <a:lstStyle/>
          <a:p>
            <a:pPr marL="0" indent="0" algn="just">
              <a:spcBef>
                <a:spcPct val="0"/>
              </a:spcBef>
              <a:buNone/>
            </a:pPr>
            <a:r>
              <a:rPr lang="en-US" sz="1600" dirty="0">
                <a:ea typeface="+mj-ea"/>
                <a:cs typeface="+mj-cs"/>
              </a:rPr>
              <a:t>Project would replace existing 2015 Bobcat near the end of its useful life with a new Bobcat S650 utilizing a statewide master agreement. Skid Steer is utilized with discharging operations at bulk commodity river berth. </a:t>
            </a:r>
          </a:p>
        </p:txBody>
      </p:sp>
      <p:sp>
        <p:nvSpPr>
          <p:cNvPr id="6" name="Title 1">
            <a:extLst>
              <a:ext uri="{FF2B5EF4-FFF2-40B4-BE49-F238E27FC236}">
                <a16:creationId xmlns:a16="http://schemas.microsoft.com/office/drawing/2014/main" id="{3B925A8F-5F72-D693-FECD-E822112B4938}"/>
              </a:ext>
            </a:extLst>
          </p:cNvPr>
          <p:cNvSpPr txBox="1">
            <a:spLocks/>
          </p:cNvSpPr>
          <p:nvPr/>
        </p:nvSpPr>
        <p:spPr>
          <a:xfrm>
            <a:off x="0" y="6345194"/>
            <a:ext cx="1001810" cy="512806"/>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sz="2100" b="1" dirty="0">
                <a:solidFill>
                  <a:srgbClr val="0000FF"/>
                </a:solidFill>
                <a:latin typeface="+mn-lt"/>
              </a:rPr>
              <a:t>FY2025</a:t>
            </a:r>
          </a:p>
        </p:txBody>
      </p:sp>
      <p:pic>
        <p:nvPicPr>
          <p:cNvPr id="7" name="Picture 6" descr="A close up of a machine&#10;&#10;Description automatically generated">
            <a:extLst>
              <a:ext uri="{FF2B5EF4-FFF2-40B4-BE49-F238E27FC236}">
                <a16:creationId xmlns:a16="http://schemas.microsoft.com/office/drawing/2014/main" id="{21C4CD1E-4216-2875-0AA3-728E7EAA265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352942" y="2668090"/>
            <a:ext cx="7486116" cy="3867582"/>
          </a:xfrm>
          <a:prstGeom prst="rect">
            <a:avLst/>
          </a:prstGeom>
        </p:spPr>
      </p:pic>
    </p:spTree>
    <p:extLst>
      <p:ext uri="{BB962C8B-B14F-4D97-AF65-F5344CB8AC3E}">
        <p14:creationId xmlns:p14="http://schemas.microsoft.com/office/powerpoint/2010/main" val="186313745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3">
            <a:extLst>
              <a:ext uri="{FF2B5EF4-FFF2-40B4-BE49-F238E27FC236}">
                <a16:creationId xmlns:a16="http://schemas.microsoft.com/office/drawing/2014/main" id="{C259A0E5-3286-230D-901C-573BED93EFEB}"/>
              </a:ext>
            </a:extLst>
          </p:cNvPr>
          <p:cNvSpPr txBox="1">
            <a:spLocks/>
          </p:cNvSpPr>
          <p:nvPr/>
        </p:nvSpPr>
        <p:spPr>
          <a:xfrm>
            <a:off x="4944702" y="1643708"/>
            <a:ext cx="6196068" cy="1785292"/>
          </a:xfrm>
          <a:prstGeom prst="rect">
            <a:avLst/>
          </a:prstGeom>
        </p:spPr>
        <p:txBody>
          <a:bodyPr vert="horz" lIns="68580" tIns="34290" rIns="68580" bIns="34290" rtlCol="0" anchor="ctr">
            <a:noAutofit/>
          </a:bodyPr>
          <a:lstStyle/>
          <a:p>
            <a:pPr algn="ctr">
              <a:spcBef>
                <a:spcPct val="0"/>
              </a:spcBef>
              <a:defRPr/>
            </a:pPr>
            <a:endParaRPr lang="en-US" sz="2400" b="1" dirty="0">
              <a:latin typeface="+mj-lt"/>
              <a:ea typeface="+mj-ea"/>
              <a:cs typeface="+mj-cs"/>
            </a:endParaRPr>
          </a:p>
        </p:txBody>
      </p:sp>
      <p:sp>
        <p:nvSpPr>
          <p:cNvPr id="5" name="TextBox 4">
            <a:extLst>
              <a:ext uri="{FF2B5EF4-FFF2-40B4-BE49-F238E27FC236}">
                <a16:creationId xmlns:a16="http://schemas.microsoft.com/office/drawing/2014/main" id="{FB096048-4EBF-4836-A93A-C0A71B5BC099}"/>
              </a:ext>
            </a:extLst>
          </p:cNvPr>
          <p:cNvSpPr txBox="1"/>
          <p:nvPr/>
        </p:nvSpPr>
        <p:spPr>
          <a:xfrm>
            <a:off x="5371822" y="2062358"/>
            <a:ext cx="4651068" cy="2031325"/>
          </a:xfrm>
          <a:prstGeom prst="rect">
            <a:avLst/>
          </a:prstGeom>
          <a:noFill/>
        </p:spPr>
        <p:txBody>
          <a:bodyPr wrap="square" rtlCol="0">
            <a:spAutoFit/>
          </a:bodyPr>
          <a:lstStyle/>
          <a:p>
            <a:pPr marL="171450" indent="-171450" algn="ctr"/>
            <a:r>
              <a:rPr lang="en-US" dirty="0"/>
              <a:t>Jeremy Edgeworth</a:t>
            </a:r>
          </a:p>
          <a:p>
            <a:pPr marL="171450" indent="-171450" algn="ctr"/>
            <a:r>
              <a:rPr lang="en-US" dirty="0"/>
              <a:t>Freight, Rail, &amp; Waterways Coordinator</a:t>
            </a:r>
          </a:p>
          <a:p>
            <a:pPr marL="171450" indent="-171450" algn="ctr"/>
            <a:r>
              <a:rPr lang="en-US" dirty="0"/>
              <a:t>Division of Planning - Modal Programs</a:t>
            </a:r>
          </a:p>
          <a:p>
            <a:pPr marL="171450" indent="-171450" algn="ctr"/>
            <a:r>
              <a:rPr lang="en-US" dirty="0"/>
              <a:t>Kentucky Transportation Cabinet</a:t>
            </a:r>
          </a:p>
          <a:p>
            <a:pPr marL="171450" indent="-171450" algn="ctr"/>
            <a:r>
              <a:rPr lang="en-US" dirty="0"/>
              <a:t>200 Mero Street, Frankfort, KY 40622</a:t>
            </a:r>
            <a:br>
              <a:rPr lang="en-US" dirty="0"/>
            </a:br>
            <a:r>
              <a:rPr lang="en-US" dirty="0"/>
              <a:t>e: Jeremy.Edgeworth@ky.gov</a:t>
            </a:r>
          </a:p>
          <a:p>
            <a:pPr marL="171450" indent="-171450" algn="ctr"/>
            <a:r>
              <a:rPr lang="en-US" dirty="0"/>
              <a:t>o: (502) 782.5095</a:t>
            </a:r>
          </a:p>
        </p:txBody>
      </p:sp>
    </p:spTree>
    <p:extLst>
      <p:ext uri="{BB962C8B-B14F-4D97-AF65-F5344CB8AC3E}">
        <p14:creationId xmlns:p14="http://schemas.microsoft.com/office/powerpoint/2010/main" val="937322528"/>
      </p:ext>
    </p:extLst>
  </p:cSld>
  <p:clrMapOvr>
    <a:masterClrMapping/>
  </p:clrMapOvr>
</p:sld>
</file>

<file path=ppt/theme/theme1.xml><?xml version="1.0" encoding="utf-8"?>
<a:theme xmlns:a="http://schemas.openxmlformats.org/drawingml/2006/main" name="Office Theme">
  <a:themeElements>
    <a:clrScheme name="Custom 1">
      <a:dk1>
        <a:sysClr val="windowText" lastClr="000000"/>
      </a:dk1>
      <a:lt1>
        <a:sysClr val="window" lastClr="FFFFFF"/>
      </a:lt1>
      <a:dk2>
        <a:srgbClr val="44546A"/>
      </a:dk2>
      <a:lt2>
        <a:srgbClr val="E7E6E6"/>
      </a:lt2>
      <a:accent1>
        <a:srgbClr val="FFC600"/>
      </a:accent1>
      <a:accent2>
        <a:srgbClr val="003764"/>
      </a:accent2>
      <a:accent3>
        <a:srgbClr val="5EB3E4"/>
      </a:accent3>
      <a:accent4>
        <a:srgbClr val="7F7F7F"/>
      </a:accent4>
      <a:accent5>
        <a:srgbClr val="3A3838"/>
      </a:accent5>
      <a:accent6>
        <a:srgbClr val="D8D9D7"/>
      </a:accent6>
      <a:hlink>
        <a:srgbClr val="2F5496"/>
      </a:hlink>
      <a:folHlink>
        <a:srgbClr val="833C0B"/>
      </a:folHlink>
    </a:clrScheme>
    <a:fontScheme name="KYTC">
      <a:majorFont>
        <a:latin typeface="Calibri"/>
        <a:ea typeface=""/>
        <a:cs typeface=""/>
      </a:majorFont>
      <a:minorFont>
        <a:latin typeface="Calibri"/>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KYTCtemplate-TK-Main" id="{22726168-3B46-40B8-A768-46457C010A69}" vid="{A4A589BF-1008-4871-A046-32F5178A7633}"/>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B4AE620AAE2AEB4487F1A743D73B8D7F" ma:contentTypeVersion="0" ma:contentTypeDescription="Create a new document." ma:contentTypeScope="" ma:versionID="65481eb4f3d4be0bc1559c8efc3801ec">
  <xsd:schema xmlns:xsd="http://www.w3.org/2001/XMLSchema" xmlns:xs="http://www.w3.org/2001/XMLSchema" xmlns:p="http://schemas.microsoft.com/office/2006/metadata/properties" targetNamespace="http://schemas.microsoft.com/office/2006/metadata/properties" ma:root="true" ma:fieldsID="6834f8c0c0eabdc6c42b2f987c760c09">
    <xsd:element name="properties">
      <xsd:complexType>
        <xsd:sequence>
          <xsd:element name="documentManagement">
            <xsd:complexType>
              <xsd:all/>
            </xsd:complexType>
          </xsd:element>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B90EC3D7-E756-4517-9312-3AEC41EE581D}">
  <ds:schemaRefs>
    <ds:schemaRef ds:uri="http://schemas.microsoft.com/sharepoint/v3/contenttype/forms"/>
  </ds:schemaRefs>
</ds:datastoreItem>
</file>

<file path=customXml/itemProps2.xml><?xml version="1.0" encoding="utf-8"?>
<ds:datastoreItem xmlns:ds="http://schemas.openxmlformats.org/officeDocument/2006/customXml" ds:itemID="{CF426708-9BF1-44E3-979E-82F59981BDC5}">
  <ds:schemaRefs>
    <ds:schemaRef ds:uri="http://schemas.microsoft.com/office/2006/metadata/properties"/>
    <ds:schemaRef ds:uri="http://schemas.microsoft.com/office/infopath/2007/PartnerControls"/>
    <ds:schemaRef ds:uri="http://schemas.microsoft.com/sharepoint/v3"/>
  </ds:schemaRefs>
</ds:datastoreItem>
</file>

<file path=customXml/itemProps3.xml><?xml version="1.0" encoding="utf-8"?>
<ds:datastoreItem xmlns:ds="http://schemas.openxmlformats.org/officeDocument/2006/customXml" ds:itemID="{8983804D-B2B1-413D-8AEF-E6E6C8B1323B}"/>
</file>

<file path=docProps/app.xml><?xml version="1.0" encoding="utf-8"?>
<Properties xmlns="http://schemas.openxmlformats.org/officeDocument/2006/extended-properties" xmlns:vt="http://schemas.openxmlformats.org/officeDocument/2006/docPropsVTypes">
  <Template>KYTCtemplate-TK-Main</Template>
  <TotalTime>1288</TotalTime>
  <Words>3490</Words>
  <Application>Microsoft Office PowerPoint</Application>
  <PresentationFormat>Widescreen</PresentationFormat>
  <Paragraphs>257</Paragraphs>
  <Slides>32</Slides>
  <Notes>1</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32</vt:i4>
      </vt:variant>
    </vt:vector>
  </HeadingPairs>
  <TitlesOfParts>
    <vt:vector size="37" baseType="lpstr">
      <vt:lpstr>Aptos</vt:lpstr>
      <vt:lpstr>Arial</vt:lpstr>
      <vt:lpstr>Calibri</vt:lpstr>
      <vt:lpstr>Times New Roman</vt:lpstr>
      <vt:lpstr>Office Theme</vt:lpstr>
      <vt:lpstr>2024 Legislative Session Multimodal Funding Updates </vt:lpstr>
      <vt:lpstr>2024 Legislative Session</vt:lpstr>
      <vt:lpstr>FY 2025 HB 1 $3.5M Paducah Riverport West </vt:lpstr>
      <vt:lpstr>FY 2025 &amp; FY 2026 HB 1 KPRCM Funds-$750,000 per port  </vt:lpstr>
      <vt:lpstr>FY 2025 &amp; FY 2026 HB 1 KPRCM Funds-$750,000 per port  </vt:lpstr>
      <vt:lpstr>FY 2025 KPRCM Awards Available Funds: $750,000 per port </vt:lpstr>
      <vt:lpstr>                                 </vt:lpstr>
      <vt:lpstr>                                 </vt:lpstr>
      <vt:lpstr>                                 </vt:lpstr>
      <vt:lpstr>                                 </vt:lpstr>
      <vt:lpstr>                                 </vt:lpstr>
      <vt:lpstr>                                 </vt:lpstr>
      <vt:lpstr>                                 </vt:lpstr>
      <vt:lpstr>                                 </vt:lpstr>
      <vt:lpstr>FY 2025 HB 1 $1.3M Owensboro Riverport Waterline Loop </vt:lpstr>
      <vt:lpstr>FY 2025 &amp; FY 2026 HB 1 $7.5M-Short Line Infrastructure Preservation</vt:lpstr>
      <vt:lpstr>FY 2025 &amp; FY 2026 HB 1 $7.5M-Short Line Infrastructure Preservation</vt:lpstr>
      <vt:lpstr>FY 2025 &amp; FY 2026 HB 1 $7.5M Industrial Access and Safety Improvement  </vt:lpstr>
      <vt:lpstr>FY 2025 &amp; FY 2026 HB 1 $7.5M Industrial Access and Safety Improvement  </vt:lpstr>
      <vt:lpstr>FY 2025  &amp; FY 2026 HB 265 (KYTC Budget) $1.6M  Kentucky Rail Crossing Improvement</vt:lpstr>
      <vt:lpstr>FY 2025 &amp; FY 2026 HB 265 (KYTC Budget) $1.6M  Kentucky Rail Crossing Improvement</vt:lpstr>
      <vt:lpstr>FY 2025 &amp; FY 2026 HB 265 (KYTC Budget) $500K  Kentucky Riverport Improvement</vt:lpstr>
      <vt:lpstr>FY 2025 KRI Fund Awards Available Funds: $500,000.00  </vt:lpstr>
      <vt:lpstr>                                 </vt:lpstr>
      <vt:lpstr>                                 </vt:lpstr>
      <vt:lpstr>                                 </vt:lpstr>
      <vt:lpstr>                                 </vt:lpstr>
      <vt:lpstr>                                 </vt:lpstr>
      <vt:lpstr>                                 </vt:lpstr>
      <vt:lpstr>                                 </vt:lpstr>
      <vt:lpstr>                                 </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Presentation Title</dc:title>
  <dc:creator>Edgeworth, Jeremy R (KYTC)</dc:creator>
  <cp:lastModifiedBy>Jeremy Edgeworth</cp:lastModifiedBy>
  <cp:revision>25</cp:revision>
  <dcterms:created xsi:type="dcterms:W3CDTF">2023-05-11T13:32:42Z</dcterms:created>
  <dcterms:modified xsi:type="dcterms:W3CDTF">2024-07-12T16:27:24Z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0x010100B4AE620AAE2AEB4487F1A743D73B8D7F</vt:lpwstr>
  </property>
</Properties>
</file>